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65" r:id="rId2"/>
  </p:sldMasterIdLst>
  <p:notesMasterIdLst>
    <p:notesMasterId r:id="rId44"/>
  </p:notesMasterIdLst>
  <p:sldIdLst>
    <p:sldId id="257" r:id="rId3"/>
    <p:sldId id="365" r:id="rId4"/>
    <p:sldId id="363" r:id="rId5"/>
    <p:sldId id="332" r:id="rId6"/>
    <p:sldId id="333" r:id="rId7"/>
    <p:sldId id="334" r:id="rId8"/>
    <p:sldId id="335" r:id="rId9"/>
    <p:sldId id="303" r:id="rId10"/>
    <p:sldId id="336" r:id="rId11"/>
    <p:sldId id="337" r:id="rId12"/>
    <p:sldId id="338" r:id="rId13"/>
    <p:sldId id="367" r:id="rId14"/>
    <p:sldId id="339" r:id="rId15"/>
    <p:sldId id="347" r:id="rId16"/>
    <p:sldId id="342" r:id="rId17"/>
    <p:sldId id="343" r:id="rId18"/>
    <p:sldId id="344" r:id="rId19"/>
    <p:sldId id="346" r:id="rId20"/>
    <p:sldId id="345" r:id="rId21"/>
    <p:sldId id="348" r:id="rId22"/>
    <p:sldId id="368" r:id="rId23"/>
    <p:sldId id="331" r:id="rId24"/>
    <p:sldId id="351" r:id="rId25"/>
    <p:sldId id="352" r:id="rId26"/>
    <p:sldId id="353" r:id="rId27"/>
    <p:sldId id="328" r:id="rId28"/>
    <p:sldId id="354" r:id="rId29"/>
    <p:sldId id="355" r:id="rId30"/>
    <p:sldId id="356" r:id="rId31"/>
    <p:sldId id="357" r:id="rId32"/>
    <p:sldId id="358" r:id="rId33"/>
    <p:sldId id="329" r:id="rId34"/>
    <p:sldId id="359" r:id="rId35"/>
    <p:sldId id="360" r:id="rId36"/>
    <p:sldId id="364" r:id="rId37"/>
    <p:sldId id="366" r:id="rId38"/>
    <p:sldId id="362" r:id="rId39"/>
    <p:sldId id="349" r:id="rId40"/>
    <p:sldId id="350" r:id="rId41"/>
    <p:sldId id="361" r:id="rId42"/>
    <p:sldId id="281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7" autoAdjust="0"/>
    <p:restoredTop sz="86286" autoAdjust="0"/>
  </p:normalViewPr>
  <p:slideViewPr>
    <p:cSldViewPr snapToGrid="0">
      <p:cViewPr varScale="1">
        <p:scale>
          <a:sx n="95" d="100"/>
          <a:sy n="95" d="100"/>
        </p:scale>
        <p:origin x="156" y="10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tableStyles" Target="tableStyle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44D714-2D3A-43F0-BDBA-6B44F9CAEB48}" type="datetimeFigureOut">
              <a:rPr lang="en-US" smtClean="0"/>
              <a:t>1/21/2026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59D09F-26EB-40D3-937A-E34A3355F6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0489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>
          <a:extLst>
            <a:ext uri="{FF2B5EF4-FFF2-40B4-BE49-F238E27FC236}">
              <a16:creationId xmlns:a16="http://schemas.microsoft.com/office/drawing/2014/main" id="{55111325-CA33-5638-4BB0-2346F7F754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4:notes">
            <a:extLst>
              <a:ext uri="{FF2B5EF4-FFF2-40B4-BE49-F238E27FC236}">
                <a16:creationId xmlns:a16="http://schemas.microsoft.com/office/drawing/2014/main" id="{32F76896-3D9E-1BBC-4A6B-BE56FCA7474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4:notes">
            <a:extLst>
              <a:ext uri="{FF2B5EF4-FFF2-40B4-BE49-F238E27FC236}">
                <a16:creationId xmlns:a16="http://schemas.microsoft.com/office/drawing/2014/main" id="{ECEACF58-EF50-0FFA-5C71-AD16A3940F8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878878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>
          <a:extLst>
            <a:ext uri="{FF2B5EF4-FFF2-40B4-BE49-F238E27FC236}">
              <a16:creationId xmlns:a16="http://schemas.microsoft.com/office/drawing/2014/main" id="{6B00A908-02D6-1F58-E59E-36994ACEA7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4:notes">
            <a:extLst>
              <a:ext uri="{FF2B5EF4-FFF2-40B4-BE49-F238E27FC236}">
                <a16:creationId xmlns:a16="http://schemas.microsoft.com/office/drawing/2014/main" id="{AFDBB0FF-0817-112E-3098-91CDF42F35D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4:notes">
            <a:extLst>
              <a:ext uri="{FF2B5EF4-FFF2-40B4-BE49-F238E27FC236}">
                <a16:creationId xmlns:a16="http://schemas.microsoft.com/office/drawing/2014/main" id="{D85AB02F-280D-3EE6-D0B2-06E069C3169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56923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https://media.makeameme.org/created/mercantilism-i-will-adee74e834.jpg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59D09F-26EB-40D3-937A-E34A3355F63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1518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https://blogs.sussex.ac.uk/uktpo/files/2018/11/quote-i-love-free-trade-i-love-the-concept-of-free-trade-everything-about-it-is-good-i-went-donald-trump-150-16-32.jpg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59D09F-26EB-40D3-937A-E34A3355F63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8108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59D09F-26EB-40D3-937A-E34A3355F63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6138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https://www.peoplesworld.org/wp-content/uploads/2018/10/pjimage-42.jpg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59D09F-26EB-40D3-937A-E34A3355F63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1784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>
          <a:extLst>
            <a:ext uri="{FF2B5EF4-FFF2-40B4-BE49-F238E27FC236}">
              <a16:creationId xmlns:a16="http://schemas.microsoft.com/office/drawing/2014/main" id="{6AA4B984-FE5A-49EB-4D48-561D3C17C6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4:notes">
            <a:extLst>
              <a:ext uri="{FF2B5EF4-FFF2-40B4-BE49-F238E27FC236}">
                <a16:creationId xmlns:a16="http://schemas.microsoft.com/office/drawing/2014/main" id="{68D88922-737A-88D2-E9D1-A8840D445A6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4:notes">
            <a:extLst>
              <a:ext uri="{FF2B5EF4-FFF2-40B4-BE49-F238E27FC236}">
                <a16:creationId xmlns:a16="http://schemas.microsoft.com/office/drawing/2014/main" id="{4C6801D5-D897-AEA4-B240-91189D987AC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218949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C94464-BAD9-EDFC-9484-592EE754D2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3703BA8-F5E1-2BB2-086B-5C5A88D58C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FE6203B-F9A4-8A70-5425-ECE830C3ED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images-wixmp-ed30a86b8c4ca887773594c2.wixmp.com/f/3db572cf-3470-487c-951f-b856d1c38219/df93m1q-ccf246a6-0526-4a9a-ad5f-35b1f0301d54.png?token=eyJ0eXAiOiJKV1QiLCJhbGciOiJIUzI1NiJ9.eyJzdWIiOiJ1cm46YXBwOjdlMGQxODg5ODIyNjQzNzNhNWYwZDQxNWVhMGQyNmUwIiwiaXNzIjoidXJuOmFwcDo3ZTBkMTg4OTgyMjY0MzczYTVmMGQ0MTVlYTBkMjZlMCIsIm9iaiI6W1t7InBhdGgiOiJcL2ZcLzNkYjU3MmNmLTM0NzAtNDg3Yy05NTFmLWI4NTZkMWMzODIxOVwvZGY5M20xcS1jY2YyNDZhNi0wNTI2LTRhOWEtYWQ1Zi0zNWIxZjAzMDFkNTQucG5nIn1dXSwiYXVkIjpbInVybjpzZXJ2aWNlOmZpbGUuZG93bmxvYWQiXX0.-RDoDO9di4I9l4yvwqbdi8Eo0gDsCh-Own_HisgIULU</a:t>
            </a:r>
          </a:p>
          <a:p>
            <a:endParaRPr lang="en-US" dirty="0"/>
          </a:p>
          <a:p>
            <a:r>
              <a:rPr lang="en-US" dirty="0"/>
              <a:t>https://i.ebayimg.com/images/g/lm0AAOSwlodm-3SZ/s-l400.png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E076BC-A3AC-08DD-E5D8-F5387053D5D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59D09F-26EB-40D3-937A-E34A3355F63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5157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>
          <a:extLst>
            <a:ext uri="{FF2B5EF4-FFF2-40B4-BE49-F238E27FC236}">
              <a16:creationId xmlns:a16="http://schemas.microsoft.com/office/drawing/2014/main" id="{8A923202-13BD-754A-7AAA-1FDEDE5134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4:notes">
            <a:extLst>
              <a:ext uri="{FF2B5EF4-FFF2-40B4-BE49-F238E27FC236}">
                <a16:creationId xmlns:a16="http://schemas.microsoft.com/office/drawing/2014/main" id="{4BE9FBD7-28EF-2DEA-E0FA-B63D48C76B9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4:notes">
            <a:extLst>
              <a:ext uri="{FF2B5EF4-FFF2-40B4-BE49-F238E27FC236}">
                <a16:creationId xmlns:a16="http://schemas.microsoft.com/office/drawing/2014/main" id="{53F4D3C4-B7FE-E202-DA26-04257D75EC6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291424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https://cdn.sanity.io/images/k2pf3gqn/production/bd8d5b51d7f999f701966e1a1300d6a206ce97ec-1000x666.jpg?w=1000&amp;fit=max&amp;auto=format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59D09F-26EB-40D3-937A-E34A3355F63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7663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9C4172-A3EB-6171-0636-E75738B239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C4006DD-EBF6-2C10-A514-4400CCF626E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7308757-5205-6BC9-86FD-37CC7C587C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592D50-F7EF-02B3-0448-28FF9FEDC0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59D09F-26EB-40D3-937A-E34A3355F63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630328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BA81C7-7B3E-63AE-1B7B-0AD0D94F36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8E54DDF-1D4C-854B-4695-5FE59D00DC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3236F8C-BDF2-C322-073D-670D5946B3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CBA5C5-65E8-A7ED-8581-8BB5654D97F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59D09F-26EB-40D3-937A-E34A3355F63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35349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>
          <a:extLst>
            <a:ext uri="{FF2B5EF4-FFF2-40B4-BE49-F238E27FC236}">
              <a16:creationId xmlns:a16="http://schemas.microsoft.com/office/drawing/2014/main" id="{467EAA17-9D6A-63BB-F2B7-6F98B6C532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4:notes">
            <a:extLst>
              <a:ext uri="{FF2B5EF4-FFF2-40B4-BE49-F238E27FC236}">
                <a16:creationId xmlns:a16="http://schemas.microsoft.com/office/drawing/2014/main" id="{E55872B1-FC12-66F2-3AAB-7918A0773AA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4:notes">
            <a:extLst>
              <a:ext uri="{FF2B5EF4-FFF2-40B4-BE49-F238E27FC236}">
                <a16:creationId xmlns:a16="http://schemas.microsoft.com/office/drawing/2014/main" id="{E433DB13-F10A-7BDB-4EF9-6C2F974126B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4821909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19BBBB-373E-B784-4465-686FA4F8D1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368A5D7-5AA8-9601-6AE5-FCBBE83D489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3CFD767-0785-C6E0-2E7E-E7C4F1D888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64080E-10D4-FDFC-A336-0CD51F3B478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59D09F-26EB-40D3-937A-E34A3355F635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31426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E2579D-F065-0F02-0907-EC805939E6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33E2616-80A5-9733-F767-900EB56B51E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BEB5FC2-0113-6F77-28F0-B36F7877B3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BA5A0A-A561-EA52-B8DC-B486EAB5A9A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59D09F-26EB-40D3-937A-E34A3355F635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14820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>
          <a:extLst>
            <a:ext uri="{FF2B5EF4-FFF2-40B4-BE49-F238E27FC236}">
              <a16:creationId xmlns:a16="http://schemas.microsoft.com/office/drawing/2014/main" id="{7211C7FF-6EAE-EC5D-0784-EAFD05E013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4:notes">
            <a:extLst>
              <a:ext uri="{FF2B5EF4-FFF2-40B4-BE49-F238E27FC236}">
                <a16:creationId xmlns:a16="http://schemas.microsoft.com/office/drawing/2014/main" id="{E476CB7E-7DD6-9DA3-3E90-97CE6B54818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4:notes">
            <a:extLst>
              <a:ext uri="{FF2B5EF4-FFF2-40B4-BE49-F238E27FC236}">
                <a16:creationId xmlns:a16="http://schemas.microsoft.com/office/drawing/2014/main" id="{D2C740F1-A48F-3C3D-9450-CE8671E5A46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0541538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59D09F-26EB-40D3-937A-E34A3355F635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86717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212FF2-AA4E-9B42-DA14-C7A94C8567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3177865-15A3-53DB-0279-9AAD20F9588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90CF5FF-4F35-F026-3D47-7B2070B75C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https://www.nytimes.com/2018/01/22/business/trump-tariffs-washing-m</a:t>
            </a:r>
          </a:p>
          <a:p>
            <a:r>
              <a:rPr lang="en-US" dirty="0"/>
              <a:t>https://thehill.com/policy/energy-environment/5035684-biden-administration-increases-solar-panel-tariffs/achines-solar-panels.html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E231AA-15E4-9A04-945A-51F2B1EE73F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59D09F-26EB-40D3-937A-E34A3355F635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27749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59D09F-26EB-40D3-937A-E34A3355F635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573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ED80A7-065E-38E6-B5DB-475B8BDCC9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C13B09A-7E1A-CE15-7C82-C5887CD284E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03FBE63-3BFF-76C3-1E68-10DE508FCA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0941D3-1B9D-C1A9-A317-8E59B44F547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59D09F-26EB-40D3-937A-E34A3355F635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60951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574282-B85A-F93F-49A3-E8883EBFB5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97238B2-90E6-37B1-0560-F87C32E8A0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A98199A-94C4-80A7-0175-2E632FD705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1B3ED3-3D62-BF75-C5E9-877D53A499B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59D09F-26EB-40D3-937A-E34A3355F635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525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>
          <a:extLst>
            <a:ext uri="{FF2B5EF4-FFF2-40B4-BE49-F238E27FC236}">
              <a16:creationId xmlns:a16="http://schemas.microsoft.com/office/drawing/2014/main" id="{C7395031-5BEE-E313-36C8-33CC17A5FF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4:notes">
            <a:extLst>
              <a:ext uri="{FF2B5EF4-FFF2-40B4-BE49-F238E27FC236}">
                <a16:creationId xmlns:a16="http://schemas.microsoft.com/office/drawing/2014/main" id="{55B8A1AC-2C69-4F4F-9DA0-56281D5D85C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4:notes">
            <a:extLst>
              <a:ext uri="{FF2B5EF4-FFF2-40B4-BE49-F238E27FC236}">
                <a16:creationId xmlns:a16="http://schemas.microsoft.com/office/drawing/2014/main" id="{B6DB309B-5B6B-1665-480F-A2F66A479B7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423701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https://mgmcgrath.com/portfolio/new-york-university-bobst-library/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59D09F-26EB-40D3-937A-E34A3355F63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0944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https://x.com/nyuniversity/status/1503025886609776651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59D09F-26EB-40D3-937A-E34A3355F63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4805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https://www.asiafinancial.com/china-solar-panel-costs-plunge-in-2023-60-cheaper-than-us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59D09F-26EB-40D3-937A-E34A3355F63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435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https://www.nytimes.com/2018/01/22/business/trump-tariffs-washing-m</a:t>
            </a:r>
          </a:p>
          <a:p>
            <a:r>
              <a:rPr lang="en-US" dirty="0"/>
              <a:t>https://thehill.com/policy/energy-environment/5035684-biden-administration-increases-solar-panel-tariffs/achines-solar-panels.html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59D09F-26EB-40D3-937A-E34A3355F63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0859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>
          <a:extLst>
            <a:ext uri="{FF2B5EF4-FFF2-40B4-BE49-F238E27FC236}">
              <a16:creationId xmlns:a16="http://schemas.microsoft.com/office/drawing/2014/main" id="{9C4B74E3-0EBC-79EA-444C-743034C9BC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4:notes">
            <a:extLst>
              <a:ext uri="{FF2B5EF4-FFF2-40B4-BE49-F238E27FC236}">
                <a16:creationId xmlns:a16="http://schemas.microsoft.com/office/drawing/2014/main" id="{F919011A-29B9-A387-792F-61792020661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5" name="Google Shape;55;p4:notes">
            <a:extLst>
              <a:ext uri="{FF2B5EF4-FFF2-40B4-BE49-F238E27FC236}">
                <a16:creationId xmlns:a16="http://schemas.microsoft.com/office/drawing/2014/main" id="{80458BE0-6EB7-76D0-82EC-DBB7AD9A8DE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398832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>
          <a:extLst>
            <a:ext uri="{FF2B5EF4-FFF2-40B4-BE49-F238E27FC236}">
              <a16:creationId xmlns:a16="http://schemas.microsoft.com/office/drawing/2014/main" id="{2DB603FB-766D-0655-36BC-FDC7720F07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4:notes">
            <a:extLst>
              <a:ext uri="{FF2B5EF4-FFF2-40B4-BE49-F238E27FC236}">
                <a16:creationId xmlns:a16="http://schemas.microsoft.com/office/drawing/2014/main" id="{F3ABF632-511A-AEBE-89F0-90BAB3DCDF5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4:notes">
            <a:extLst>
              <a:ext uri="{FF2B5EF4-FFF2-40B4-BE49-F238E27FC236}">
                <a16:creationId xmlns:a16="http://schemas.microsoft.com/office/drawing/2014/main" id="{40B551B8-616A-8F6E-8572-156E5A03748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463852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547762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D4650-2EB4-6C3E-4608-8A991C5B3C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83E922-533C-01FA-9164-774D565FAC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B6AD40-ABA9-0AF3-05FE-B177C75D88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FAB02BD-99C2-65CF-5C37-EA0A4FECB4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32C155C-153F-2948-44A8-0EF144A47AD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F40DE3F-81A5-2336-EAC5-4A7AF1C7EC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51EE6-AC94-4037-A0BF-2D825B2F14DD}" type="datetimeFigureOut">
              <a:rPr lang="en-US" smtClean="0"/>
              <a:t>1/21/2026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5CCB89A-C428-DCC2-EA6B-D5EEC1CE7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2DF7620-2787-21F9-3AE2-D96076C8F8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75B9E-0EC3-48F4-8675-C50D3D8ED9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036634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6198E-9586-053D-38A3-6C27E5F95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4C84C1-858B-D82F-35FD-A1195827BD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51EE6-AC94-4037-A0BF-2D825B2F14DD}" type="datetimeFigureOut">
              <a:rPr lang="en-US" smtClean="0"/>
              <a:t>1/21/2026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F22D04-2B5A-5941-A5CC-34F24F95B0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BD15F7-DCFA-5582-1069-C9FD76CC9D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75B9E-0EC3-48F4-8675-C50D3D8ED9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345899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02DAA3C-1D73-62B8-3CD2-FFF5B31413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51EE6-AC94-4037-A0BF-2D825B2F14DD}" type="datetimeFigureOut">
              <a:rPr lang="en-US" smtClean="0"/>
              <a:t>1/21/2026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C27B449-A3EF-90BE-2BC5-89F93FD886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E6ABE2-9EE8-D7E4-6578-14DE09517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75B9E-0EC3-48F4-8675-C50D3D8ED9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567740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5A88FE-64AB-7071-F159-3112258EE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32DD2A-AFCC-87D3-6DA4-1466130CC4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858C26-2701-AF20-3EB1-DDB4995D98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F21CBF-34F4-9511-99CE-F47F10E416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51EE6-AC94-4037-A0BF-2D825B2F14DD}" type="datetimeFigureOut">
              <a:rPr lang="en-US" smtClean="0"/>
              <a:t>1/21/2026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AC2E86-0ED3-A072-770A-FB1F25C5C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460BA3-FA5F-6517-1048-3C4779DF7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75B9E-0EC3-48F4-8675-C50D3D8ED9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9153888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E11BCE-1755-5BF3-EF8A-6ADA38543D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28F6EF1-DEEE-E323-4B57-248A7E7A47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015327-C2A2-6195-B80B-BE5CB5FC20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8135CB-1924-98F0-B132-D3B0B011CB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51EE6-AC94-4037-A0BF-2D825B2F14DD}" type="datetimeFigureOut">
              <a:rPr lang="en-US" smtClean="0"/>
              <a:t>1/21/2026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FCCCF9-CC60-E21E-18FA-CCF3013E6C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6122DA-224B-AE43-4427-1475AD4B5C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75B9E-0EC3-48F4-8675-C50D3D8ED9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394446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712C-2FEC-4315-C272-FC9E06B83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5DF909-6602-D2FD-078A-C8BCE62B1D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87F84A-1A3A-DDC5-AB98-06FE40A971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51EE6-AC94-4037-A0BF-2D825B2F14DD}" type="datetimeFigureOut">
              <a:rPr lang="en-US" smtClean="0"/>
              <a:t>1/21/2026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E93AB0-F37E-4278-2828-9648C5FC7D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404D57-8131-6DA5-DDCF-3BE5F442B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75B9E-0EC3-48F4-8675-C50D3D8ED9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515002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93F7DC3-08E1-1001-57B2-A24271C1CE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3584AC6-C902-E8EA-2A5F-129398FAD2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C9831E-CE0D-2141-22E1-82AA63BA03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51EE6-AC94-4037-A0BF-2D825B2F14DD}" type="datetimeFigureOut">
              <a:rPr lang="en-US" smtClean="0"/>
              <a:t>1/21/2026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69451E-89AA-B42A-71A9-483AA5C20D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83BF51-EC01-9F06-2F8D-4DD69BC4F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75B9E-0EC3-48F4-8675-C50D3D8ED9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691972"/>
      </p:ext>
    </p:extLst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仅标题">
  <p:cSld name="仅标题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22648" y="6100763"/>
            <a:ext cx="2209002" cy="52387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321304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仅标题">
  <p:cSld name="仅标题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22648" y="6100763"/>
            <a:ext cx="2209002" cy="52387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687019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节标题">
  <p:cSld name="节标题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229725" y="5868922"/>
            <a:ext cx="3179762" cy="98907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897731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1C2395BB-35F0-531B-53E6-25011CF086C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E9F8D526-F643-A337-D6A1-0EB28E57F66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A20FAB94-1F4B-4D1F-A443-F719CA8E251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4F98C8A-6F2F-445D-A493-300475D44FC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648121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02DAA3C-1D73-62B8-3CD2-FFF5B31413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51EE6-AC94-4037-A0BF-2D825B2F14DD}" type="datetimeFigureOut">
              <a:rPr lang="en-US" smtClean="0"/>
              <a:t>1/21/2026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C27B449-A3EF-90BE-2BC5-89F93FD886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E6ABE2-9EE8-D7E4-6578-14DE09517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75B9E-0EC3-48F4-8675-C50D3D8ED9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931529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C91216-0A0B-4DB6-32CA-02FB3C17B0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2F3483-2A86-A0A4-2676-19C3BB45DF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3E6245-8503-3887-46F6-3303E22B94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51EE6-AC94-4037-A0BF-2D825B2F14DD}" type="datetimeFigureOut">
              <a:rPr lang="en-US" smtClean="0"/>
              <a:t>1/21/2026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CE35F8-57A5-ECF8-E522-B91B01C532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A698E5-E0EF-E326-D978-6B835187C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75B9E-0EC3-48F4-8675-C50D3D8ED9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744628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8DB0B3-3AAE-AB8D-0FA5-E2F9E49E3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46E33F-36C5-393C-BC66-A6A65ED59F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4155AC-2454-53B5-5430-123D63CC8F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51EE6-AC94-4037-A0BF-2D825B2F14DD}" type="datetimeFigureOut">
              <a:rPr lang="en-US" smtClean="0"/>
              <a:t>1/21/2026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C7B944-022A-46C1-201E-CBC139EC3A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E3850E-B932-D2C0-D298-F0D3FDD55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75B9E-0EC3-48F4-8675-C50D3D8ED9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859293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E4C8F-4428-C4FA-301D-44B8F6065A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8CEB35-962D-6786-6EB9-412491A0A4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F9CF3C-D481-A8AB-F18B-1039AEB580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51EE6-AC94-4037-A0BF-2D825B2F14DD}" type="datetimeFigureOut">
              <a:rPr lang="en-US" smtClean="0"/>
              <a:t>1/21/2026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BB5FBE-80B5-34AD-BAD7-C2555C6AC9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5C6FEA-79D3-1CD4-C48D-83D810A19A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75B9E-0EC3-48F4-8675-C50D3D8ED9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109823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C142AA-D208-D5F2-BE5E-8B9084552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CC99BE-AF2E-CF57-EC3F-6A04086D9D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5C72B0-25C3-C317-EDC2-7B6101CE2D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4A199D-BAF9-645C-63A7-5F0603A4E5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51EE6-AC94-4037-A0BF-2D825B2F14DD}" type="datetimeFigureOut">
              <a:rPr lang="en-US" smtClean="0"/>
              <a:t>1/21/2026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A5DF07-6472-2F94-9279-11E75AB824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C7237C-4D98-BFA8-098D-DE5B5CFB0D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75B9E-0EC3-48F4-8675-C50D3D8ED9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675093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7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15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3218181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64" r:id="rId3"/>
    <p:sldLayoutId id="2147483678" r:id="rId4"/>
    <p:sldLayoutId id="2147483679" r:id="rId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1F1E39-2B52-D4E4-0E9F-E13E2D29F8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DBAD98-3465-1914-C316-EC92473880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8C3D2B-EDA9-54D3-90A7-070DC7AF58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EA51EE6-AC94-4037-A0BF-2D825B2F14DD}" type="datetimeFigureOut">
              <a:rPr lang="en-US" smtClean="0"/>
              <a:t>1/21/2026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8DB71F-B98F-4AB4-C7B6-A337B063EC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E619D2-26F0-47BC-7BE1-6997435141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9F75B9E-0EC3-48F4-8675-C50D3D8ED9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049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  <p:sldLayoutId id="2147483677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jingqian.org/" TargetMode="Externa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7068C"/>
        </a:solid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2"/>
          <p:cNvSpPr txBox="1">
            <a:spLocks noGrp="1"/>
          </p:cNvSpPr>
          <p:nvPr>
            <p:ph type="body" idx="1"/>
          </p:nvPr>
        </p:nvSpPr>
        <p:spPr>
          <a:xfrm>
            <a:off x="2760663" y="1503363"/>
            <a:ext cx="9431337" cy="2987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>
              <a:lnSpc>
                <a:spcPct val="200000"/>
              </a:lnSpc>
              <a:buSzPts val="1400"/>
            </a:pPr>
            <a:r>
              <a:rPr lang="en-US" sz="2800" b="1" dirty="0">
                <a:solidFill>
                  <a:srgbClr val="FFFFFF"/>
                </a:solidFill>
                <a:latin typeface="Century Gothic" panose="020B0502020202020204" pitchFamily="34" charset="0"/>
              </a:rPr>
              <a:t>International Political Economy (SOCS-SHU 222)</a:t>
            </a:r>
          </a:p>
          <a:p>
            <a:pPr algn="ctr">
              <a:lnSpc>
                <a:spcPct val="200000"/>
              </a:lnSpc>
              <a:buSzPts val="1400"/>
            </a:pPr>
            <a:r>
              <a:rPr lang="en-US" altLang="zh-CN" sz="2800" dirty="0">
                <a:solidFill>
                  <a:srgbClr val="FFFFFF"/>
                </a:solidFill>
                <a:latin typeface="Century Gothic" panose="020B0502020202020204" pitchFamily="34" charset="0"/>
              </a:rPr>
              <a:t>WHAT IS INTERNATIONAL POLITICAL ECONOMY</a:t>
            </a:r>
            <a:endParaRPr sz="2800" dirty="0">
              <a:solidFill>
                <a:srgbClr val="FFFFFF"/>
              </a:solidFill>
              <a:latin typeface="Century Gothic" panose="020B0502020202020204" pitchFamily="34" charset="0"/>
            </a:endParaRPr>
          </a:p>
        </p:txBody>
      </p:sp>
      <p:pic>
        <p:nvPicPr>
          <p:cNvPr id="28" name="Google Shape;28;p2" descr="A picture containing graphical user interfac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11216" y="273050"/>
            <a:ext cx="2597149" cy="615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233989" y="3367131"/>
            <a:ext cx="4654496" cy="3490869"/>
          </a:xfrm>
          <a:prstGeom prst="rect">
            <a:avLst/>
          </a:prstGeom>
          <a:noFill/>
          <a:ln>
            <a:noFill/>
          </a:ln>
          <a:effectLst>
            <a:reflection endPos="30000" dist="38100" dir="5400000" fadeDir="5400012" sy="-100000" algn="bl" rotWithShape="0"/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E8E6B32-84E0-8FDE-CEF6-60CD706D0457}"/>
              </a:ext>
            </a:extLst>
          </p:cNvPr>
          <p:cNvSpPr txBox="1"/>
          <p:nvPr/>
        </p:nvSpPr>
        <p:spPr>
          <a:xfrm>
            <a:off x="2464600" y="4589345"/>
            <a:ext cx="94437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Instructor: </a:t>
            </a:r>
            <a:r>
              <a:rPr kumimoji="0" lang="en-US" sz="2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JING QIAN</a:t>
            </a:r>
            <a:endParaRPr kumimoji="0" lang="en-US" sz="2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>
          <a:extLst>
            <a:ext uri="{FF2B5EF4-FFF2-40B4-BE49-F238E27FC236}">
              <a16:creationId xmlns:a16="http://schemas.microsoft.com/office/drawing/2014/main" id="{EF61263C-1FD5-0D74-5FCD-4846C13B82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2F2FA8A-AEBC-8531-4F71-ACAC69F322FD}"/>
              </a:ext>
            </a:extLst>
          </p:cNvPr>
          <p:cNvSpPr txBox="1"/>
          <p:nvPr/>
        </p:nvSpPr>
        <p:spPr>
          <a:xfrm>
            <a:off x="1" y="1648298"/>
            <a:ext cx="12191999" cy="151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zh-CN" sz="5400" b="1" dirty="0">
                <a:solidFill>
                  <a:srgbClr val="FFFFFF"/>
                </a:solidFill>
                <a:latin typeface="Constantia" panose="02030602050306030303" pitchFamily="18" charset="0"/>
              </a:rPr>
              <a:t>Theories</a:t>
            </a:r>
            <a:endParaRPr lang="en-US" sz="5400" b="1" dirty="0"/>
          </a:p>
        </p:txBody>
      </p:sp>
    </p:spTree>
    <p:extLst>
      <p:ext uri="{BB962C8B-B14F-4D97-AF65-F5344CB8AC3E}">
        <p14:creationId xmlns:p14="http://schemas.microsoft.com/office/powerpoint/2010/main" val="39825033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>
          <a:extLst>
            <a:ext uri="{FF2B5EF4-FFF2-40B4-BE49-F238E27FC236}">
              <a16:creationId xmlns:a16="http://schemas.microsoft.com/office/drawing/2014/main" id="{D3A410DC-F549-B18E-29C9-68575A011E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BADE8C0-1C3B-A465-12D5-F350F5C68A1E}"/>
              </a:ext>
            </a:extLst>
          </p:cNvPr>
          <p:cNvSpPr txBox="1"/>
          <p:nvPr/>
        </p:nvSpPr>
        <p:spPr>
          <a:xfrm>
            <a:off x="69012" y="1646430"/>
            <a:ext cx="12191999" cy="21496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endParaRPr lang="en-US" sz="3600" b="1" dirty="0">
              <a:solidFill>
                <a:srgbClr val="FFFFFF"/>
              </a:solidFill>
              <a:latin typeface="Constantia" panose="02030602050306030303" pitchFamily="18" charset="0"/>
            </a:endParaRPr>
          </a:p>
          <a:p>
            <a:pPr algn="ctr">
              <a:lnSpc>
                <a:spcPct val="200000"/>
              </a:lnSpc>
            </a:pPr>
            <a:r>
              <a:rPr lang="en-US" sz="3600" b="1" dirty="0">
                <a:solidFill>
                  <a:srgbClr val="FFFFFF"/>
                </a:solidFill>
                <a:latin typeface="Constantia" panose="02030602050306030303" pitchFamily="18" charset="0"/>
              </a:rPr>
              <a:t>Why do we need them?</a:t>
            </a:r>
            <a:endParaRPr lang="en-US" sz="36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DC398E2-3EBE-6FDF-FEA6-189B45767B20}"/>
              </a:ext>
            </a:extLst>
          </p:cNvPr>
          <p:cNvSpPr txBox="1"/>
          <p:nvPr/>
        </p:nvSpPr>
        <p:spPr>
          <a:xfrm>
            <a:off x="69012" y="791407"/>
            <a:ext cx="12191999" cy="151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zh-CN" sz="5400" b="1" dirty="0">
                <a:solidFill>
                  <a:srgbClr val="FFFFFF"/>
                </a:solidFill>
                <a:latin typeface="Constantia" panose="02030602050306030303" pitchFamily="18" charset="0"/>
              </a:rPr>
              <a:t>Theories</a:t>
            </a:r>
            <a:endParaRPr lang="en-US" sz="54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0A3F97-EE1A-AC7E-1401-7CAD8DC2985F}"/>
              </a:ext>
            </a:extLst>
          </p:cNvPr>
          <p:cNvSpPr txBox="1"/>
          <p:nvPr/>
        </p:nvSpPr>
        <p:spPr>
          <a:xfrm>
            <a:off x="989162" y="4761780"/>
            <a:ext cx="28299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FFFFFF"/>
                </a:solidFill>
                <a:latin typeface="Constantia" panose="02030602050306030303" pitchFamily="18" charset="0"/>
              </a:rPr>
              <a:t>Explanation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6E0D66-421A-F78B-0AE0-D1E94EE77E0E}"/>
              </a:ext>
            </a:extLst>
          </p:cNvPr>
          <p:cNvSpPr txBox="1"/>
          <p:nvPr/>
        </p:nvSpPr>
        <p:spPr>
          <a:xfrm>
            <a:off x="4517365" y="4761779"/>
            <a:ext cx="24892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FFFFFF"/>
                </a:solidFill>
                <a:latin typeface="Constantia" panose="02030602050306030303" pitchFamily="18" charset="0"/>
              </a:rPr>
              <a:t>Prediction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F57295-95BD-A474-2D38-4919B140A21D}"/>
              </a:ext>
            </a:extLst>
          </p:cNvPr>
          <p:cNvSpPr txBox="1"/>
          <p:nvPr/>
        </p:nvSpPr>
        <p:spPr>
          <a:xfrm>
            <a:off x="7985185" y="4761779"/>
            <a:ext cx="34453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FFFFFF"/>
                </a:solidFill>
                <a:latin typeface="Constantia" panose="02030602050306030303" pitchFamily="18" charset="0"/>
              </a:rPr>
              <a:t>Generalization</a:t>
            </a:r>
          </a:p>
        </p:txBody>
      </p:sp>
    </p:spTree>
    <p:extLst>
      <p:ext uri="{BB962C8B-B14F-4D97-AF65-F5344CB8AC3E}">
        <p14:creationId xmlns:p14="http://schemas.microsoft.com/office/powerpoint/2010/main" val="28345538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D4617-42FF-9554-1119-A21AF5BFE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D741C4-55CA-41C2-C9A3-E8CD9C3DC4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5C7E2D-1B17-93AD-02A7-7E1A84EAB6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98C8A-6F2F-445D-A493-300475D44FC8}" type="slidenum">
              <a:rPr lang="en-US" altLang="en-US" smtClean="0"/>
              <a:pPr/>
              <a:t>12</a:t>
            </a:fld>
            <a:endParaRPr lang="en-US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B8E6DA-34F7-0B6D-2563-921F724F38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54C5200-3AFA-3923-3D60-E6370ECD5CB8}"/>
              </a:ext>
            </a:extLst>
          </p:cNvPr>
          <p:cNvSpPr txBox="1"/>
          <p:nvPr/>
        </p:nvSpPr>
        <p:spPr>
          <a:xfrm>
            <a:off x="9019903" y="5966154"/>
            <a:ext cx="2698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*Generated by ChatGPT</a:t>
            </a:r>
          </a:p>
        </p:txBody>
      </p:sp>
    </p:spTree>
    <p:extLst>
      <p:ext uri="{BB962C8B-B14F-4D97-AF65-F5344CB8AC3E}">
        <p14:creationId xmlns:p14="http://schemas.microsoft.com/office/powerpoint/2010/main" val="28524020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8084534B-C5FA-0EBD-85C0-43F33B3888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5733881-CC30-1B1F-7C2A-7A36FAF514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F615AE-E322-4BF0-F6BD-D143C2CBB7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 </a:t>
            </a:r>
          </a:p>
        </p:txBody>
      </p:sp>
      <p:sp>
        <p:nvSpPr>
          <p:cNvPr id="28676" name="Slide Number Placeholder 1">
            <a:extLst>
              <a:ext uri="{FF2B5EF4-FFF2-40B4-BE49-F238E27FC236}">
                <a16:creationId xmlns:a16="http://schemas.microsoft.com/office/drawing/2014/main" id="{3BAE35F8-C46C-ED25-3BF1-C30EA096A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5A1C1680-4397-45D2-8422-6312670F0C23}" type="slidenum">
              <a:rPr lang="en-US" altLang="en-US" sz="1400"/>
              <a:pPr eaLnBrk="1" hangingPunct="1">
                <a:spcBef>
                  <a:spcPct val="0"/>
                </a:spcBef>
                <a:buFontTx/>
                <a:buNone/>
              </a:pPr>
              <a:t>13</a:t>
            </a:fld>
            <a:endParaRPr lang="en-US" altLang="en-US" sz="140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F156514-9781-1EC6-B9E4-A17EFBA4B0C8}"/>
              </a:ext>
            </a:extLst>
          </p:cNvPr>
          <p:cNvSpPr/>
          <p:nvPr/>
        </p:nvSpPr>
        <p:spPr>
          <a:xfrm>
            <a:off x="0" y="0"/>
            <a:ext cx="12192000" cy="1171903"/>
          </a:xfrm>
          <a:prstGeom prst="rect">
            <a:avLst/>
          </a:prstGeom>
          <a:solidFill>
            <a:srgbClr val="57068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en-US" sz="4400" b="1" dirty="0">
                <a:ea typeface="ＭＳ Ｐゴシック" panose="020B0600070205080204" pitchFamily="34" charset="-128"/>
              </a:rPr>
              <a:t>Mercantilism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588593-E29B-371F-4A83-868794E81008}"/>
              </a:ext>
            </a:extLst>
          </p:cNvPr>
          <p:cNvSpPr txBox="1"/>
          <p:nvPr/>
        </p:nvSpPr>
        <p:spPr>
          <a:xfrm>
            <a:off x="991093" y="2045768"/>
            <a:ext cx="10694225" cy="30998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09600" indent="-609600">
              <a:lnSpc>
                <a:spcPct val="150000"/>
              </a:lnSpc>
              <a:spcBef>
                <a:spcPct val="66000"/>
              </a:spcBef>
              <a:buFont typeface="Arial" panose="020B0604020202020204" pitchFamily="34" charset="0"/>
              <a:buChar char="•"/>
            </a:pPr>
            <a:r>
              <a:rPr lang="en-US" altLang="en-US" sz="2800" b="1" dirty="0">
                <a:solidFill>
                  <a:srgbClr val="7030A0"/>
                </a:solidFill>
                <a:ea typeface="ＭＳ Ｐゴシック" panose="020B0600070205080204" pitchFamily="34" charset="-128"/>
              </a:rPr>
              <a:t>National power</a:t>
            </a:r>
            <a:r>
              <a:rPr lang="en-US" altLang="en-US" sz="2800" dirty="0">
                <a:ea typeface="ＭＳ Ｐゴシック" panose="020B0600070205080204" pitchFamily="34" charset="-128"/>
              </a:rPr>
              <a:t> comes from economic strength</a:t>
            </a:r>
          </a:p>
          <a:p>
            <a:pPr marL="609600" indent="-609600">
              <a:lnSpc>
                <a:spcPct val="150000"/>
              </a:lnSpc>
              <a:spcBef>
                <a:spcPct val="66000"/>
              </a:spcBef>
              <a:buFont typeface="Arial" panose="020B0604020202020204" pitchFamily="34" charset="0"/>
              <a:buChar char="•"/>
            </a:pPr>
            <a:r>
              <a:rPr lang="en-US" altLang="en-US" sz="2800" b="1" dirty="0">
                <a:solidFill>
                  <a:srgbClr val="7030A0"/>
                </a:solidFill>
                <a:ea typeface="ＭＳ Ｐゴシック" panose="020B0600070205080204" pitchFamily="34" charset="-128"/>
              </a:rPr>
              <a:t>Exports</a:t>
            </a:r>
            <a:r>
              <a:rPr lang="en-US" altLang="en-US" sz="2800" dirty="0">
                <a:ea typeface="ＭＳ Ｐゴシック" panose="020B0600070205080204" pitchFamily="34" charset="-128"/>
              </a:rPr>
              <a:t> strengthen state power, imports weaken state power</a:t>
            </a:r>
          </a:p>
          <a:p>
            <a:pPr marL="609600" indent="-609600">
              <a:spcBef>
                <a:spcPct val="66000"/>
              </a:spcBef>
              <a:buFont typeface="Arial" panose="020B0604020202020204" pitchFamily="34" charset="0"/>
              <a:buChar char="•"/>
            </a:pPr>
            <a:r>
              <a:rPr lang="en-US" altLang="en-US" sz="2800" dirty="0">
                <a:ea typeface="ＭＳ Ｐゴシック" panose="020B0600070205080204" pitchFamily="34" charset="-128"/>
              </a:rPr>
              <a:t>Some exports are more valuable than others</a:t>
            </a:r>
          </a:p>
          <a:p>
            <a:pPr marL="1066800" lvl="1" indent="-609600">
              <a:spcBef>
                <a:spcPct val="66000"/>
              </a:spcBef>
              <a:buFont typeface="Courier New" panose="02070309020205020404" pitchFamily="49" charset="0"/>
              <a:buChar char="o"/>
            </a:pPr>
            <a:r>
              <a:rPr lang="en-US" altLang="en-US" sz="2800" b="1" dirty="0">
                <a:solidFill>
                  <a:srgbClr val="7030A0"/>
                </a:solidFill>
                <a:ea typeface="ＭＳ Ｐゴシック" panose="020B0600070205080204" pitchFamily="34" charset="-128"/>
              </a:rPr>
              <a:t>Manufactured</a:t>
            </a:r>
            <a:r>
              <a:rPr lang="en-US" altLang="en-US" sz="2800" dirty="0">
                <a:ea typeface="ＭＳ Ｐゴシック" panose="020B0600070205080204" pitchFamily="34" charset="-128"/>
              </a:rPr>
              <a:t> goods are preferred to primary products</a:t>
            </a:r>
          </a:p>
        </p:txBody>
      </p:sp>
    </p:spTree>
    <p:extLst>
      <p:ext uri="{BB962C8B-B14F-4D97-AF65-F5344CB8AC3E}">
        <p14:creationId xmlns:p14="http://schemas.microsoft.com/office/powerpoint/2010/main" val="546507800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127A8F-51CF-3779-9B5E-87940B4B6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5A18A2-D652-145B-1202-C955B81DAF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E96905-3880-8F04-0F5B-7CC6D096F5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98C8A-6F2F-445D-A493-300475D44FC8}" type="slidenum">
              <a:rPr lang="en-US" altLang="en-US" smtClean="0"/>
              <a:pPr/>
              <a:t>14</a:t>
            </a:fld>
            <a:endParaRPr lang="en-US" altLang="en-US"/>
          </a:p>
        </p:txBody>
      </p:sp>
      <p:pic>
        <p:nvPicPr>
          <p:cNvPr id="18434" name="Picture 2">
            <a:extLst>
              <a:ext uri="{FF2B5EF4-FFF2-40B4-BE49-F238E27FC236}">
                <a16:creationId xmlns:a16="http://schemas.microsoft.com/office/drawing/2014/main" id="{F0C2DCCC-FFF2-BF5B-409E-637D97E408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9997" y="618331"/>
            <a:ext cx="8432006" cy="5621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98358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AF3999CA-F6E1-7DD9-1338-63BD7C16FC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527C4F7-64CE-F60C-E05A-A67C5D8A75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BA18DF-8E0B-7BFE-3F98-1EF23C4E8E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 </a:t>
            </a:r>
          </a:p>
        </p:txBody>
      </p:sp>
      <p:sp>
        <p:nvSpPr>
          <p:cNvPr id="28676" name="Slide Number Placeholder 1">
            <a:extLst>
              <a:ext uri="{FF2B5EF4-FFF2-40B4-BE49-F238E27FC236}">
                <a16:creationId xmlns:a16="http://schemas.microsoft.com/office/drawing/2014/main" id="{AC43AC03-8D1E-3806-0663-F780892941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5A1C1680-4397-45D2-8422-6312670F0C23}" type="slidenum">
              <a:rPr lang="en-US" altLang="en-US" sz="1400"/>
              <a:pPr eaLnBrk="1" hangingPunct="1">
                <a:spcBef>
                  <a:spcPct val="0"/>
                </a:spcBef>
                <a:buFontTx/>
                <a:buNone/>
              </a:pPr>
              <a:t>15</a:t>
            </a:fld>
            <a:endParaRPr lang="en-US" altLang="en-US" sz="140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E07C486-1276-78B1-1B69-D47B76B663F9}"/>
              </a:ext>
            </a:extLst>
          </p:cNvPr>
          <p:cNvSpPr/>
          <p:nvPr/>
        </p:nvSpPr>
        <p:spPr>
          <a:xfrm>
            <a:off x="0" y="0"/>
            <a:ext cx="12192000" cy="1171903"/>
          </a:xfrm>
          <a:prstGeom prst="rect">
            <a:avLst/>
          </a:prstGeom>
          <a:solidFill>
            <a:srgbClr val="57068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en-US" sz="4400" b="1" dirty="0">
                <a:ea typeface="ＭＳ Ｐゴシック" panose="020B0600070205080204" pitchFamily="34" charset="-128"/>
              </a:rPr>
              <a:t>Liberalism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22EB02-8721-0564-D240-357BCEC55630}"/>
              </a:ext>
            </a:extLst>
          </p:cNvPr>
          <p:cNvSpPr txBox="1"/>
          <p:nvPr/>
        </p:nvSpPr>
        <p:spPr>
          <a:xfrm>
            <a:off x="361700" y="2010142"/>
            <a:ext cx="11323619" cy="36256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spcBef>
                <a:spcPct val="55000"/>
              </a:spcBef>
              <a:buFont typeface="Arial" panose="020B0604020202020204" pitchFamily="34" charset="0"/>
              <a:buChar char="•"/>
            </a:pPr>
            <a:r>
              <a:rPr lang="en-US" altLang="en-US" sz="2800" dirty="0">
                <a:ea typeface="ＭＳ Ｐゴシック" panose="020B0600070205080204" pitchFamily="34" charset="-128"/>
              </a:rPr>
              <a:t>Countries </a:t>
            </a:r>
            <a:r>
              <a:rPr lang="en-US" altLang="en-US" sz="2800" b="1" dirty="0">
                <a:solidFill>
                  <a:srgbClr val="7030A0"/>
                </a:solidFill>
                <a:ea typeface="ＭＳ Ｐゴシック" panose="020B0600070205080204" pitchFamily="34" charset="-128"/>
              </a:rPr>
              <a:t>gain</a:t>
            </a:r>
            <a:r>
              <a:rPr lang="en-US" altLang="en-US" sz="2800" dirty="0">
                <a:ea typeface="ＭＳ Ｐゴシック" panose="020B0600070205080204" pitchFamily="34" charset="-128"/>
              </a:rPr>
              <a:t> from trade</a:t>
            </a:r>
          </a:p>
          <a:p>
            <a:pPr marL="457200" indent="-457200">
              <a:spcBef>
                <a:spcPct val="55000"/>
              </a:spcBef>
              <a:buFont typeface="Arial" panose="020B0604020202020204" pitchFamily="34" charset="0"/>
              <a:buChar char="•"/>
            </a:pPr>
            <a:r>
              <a:rPr lang="en-US" altLang="en-US" sz="2800" b="1" dirty="0">
                <a:solidFill>
                  <a:srgbClr val="7030A0"/>
                </a:solidFill>
                <a:ea typeface="ＭＳ Ｐゴシック" panose="020B0600070205080204" pitchFamily="34" charset="-128"/>
              </a:rPr>
              <a:t>Comparative advantage</a:t>
            </a:r>
          </a:p>
          <a:p>
            <a:pPr marL="457200" indent="-457200">
              <a:spcBef>
                <a:spcPct val="55000"/>
              </a:spcBef>
              <a:buFont typeface="Arial" panose="020B0604020202020204" pitchFamily="34" charset="0"/>
              <a:buChar char="•"/>
            </a:pPr>
            <a:r>
              <a:rPr lang="en-US" altLang="en-US" sz="2800" dirty="0">
                <a:ea typeface="ＭＳ Ｐゴシック" panose="020B0600070205080204" pitchFamily="34" charset="-128"/>
              </a:rPr>
              <a:t>Export what can be produced </a:t>
            </a:r>
            <a:r>
              <a:rPr lang="en-US" altLang="en-US" sz="2800" b="1" i="1" dirty="0">
                <a:ea typeface="ＭＳ Ｐゴシック" panose="020B0600070205080204" pitchFamily="34" charset="-128"/>
              </a:rPr>
              <a:t>relatively</a:t>
            </a:r>
            <a:r>
              <a:rPr lang="en-US" altLang="en-US" sz="2800" dirty="0">
                <a:ea typeface="ＭＳ Ｐゴシック" panose="020B0600070205080204" pitchFamily="34" charset="-128"/>
              </a:rPr>
              <a:t> </a:t>
            </a:r>
            <a:r>
              <a:rPr lang="en-US" altLang="en-US" sz="2800" dirty="0">
                <a:solidFill>
                  <a:srgbClr val="7030A0"/>
                </a:solidFill>
                <a:ea typeface="ＭＳ Ｐゴシック" panose="020B0600070205080204" pitchFamily="34" charset="-128"/>
              </a:rPr>
              <a:t>cheaply</a:t>
            </a:r>
            <a:r>
              <a:rPr lang="en-US" altLang="en-US" sz="2800" dirty="0">
                <a:ea typeface="ＭＳ Ｐゴシック" panose="020B0600070205080204" pitchFamily="34" charset="-128"/>
              </a:rPr>
              <a:t> at home</a:t>
            </a:r>
          </a:p>
          <a:p>
            <a:pPr marL="457200" indent="-457200">
              <a:spcBef>
                <a:spcPct val="55000"/>
              </a:spcBef>
              <a:buFont typeface="Arial" panose="020B0604020202020204" pitchFamily="34" charset="0"/>
              <a:buChar char="•"/>
            </a:pPr>
            <a:r>
              <a:rPr lang="en-US" altLang="en-US" sz="2800" dirty="0">
                <a:ea typeface="ＭＳ Ｐゴシック" panose="020B0600070205080204" pitchFamily="34" charset="-128"/>
              </a:rPr>
              <a:t>Import what would be produced at </a:t>
            </a:r>
            <a:r>
              <a:rPr lang="en-US" altLang="en-US" sz="2800" b="1" i="1" dirty="0">
                <a:ea typeface="ＭＳ Ｐゴシック" panose="020B0600070205080204" pitchFamily="34" charset="-128"/>
              </a:rPr>
              <a:t>relatively</a:t>
            </a:r>
            <a:r>
              <a:rPr lang="en-US" altLang="en-US" sz="2800" dirty="0">
                <a:ea typeface="ＭＳ Ｐゴシック" panose="020B0600070205080204" pitchFamily="34" charset="-128"/>
              </a:rPr>
              <a:t> </a:t>
            </a:r>
            <a:r>
              <a:rPr lang="en-US" altLang="en-US" sz="2800" dirty="0">
                <a:solidFill>
                  <a:srgbClr val="7030A0"/>
                </a:solidFill>
                <a:ea typeface="ＭＳ Ｐゴシック" panose="020B0600070205080204" pitchFamily="34" charset="-128"/>
              </a:rPr>
              <a:t>high</a:t>
            </a:r>
            <a:r>
              <a:rPr lang="en-US" altLang="en-US" sz="2800" dirty="0">
                <a:ea typeface="ＭＳ Ｐゴシック" panose="020B0600070205080204" pitchFamily="34" charset="-128"/>
              </a:rPr>
              <a:t> costs at home</a:t>
            </a:r>
          </a:p>
          <a:p>
            <a:pPr marL="457200" indent="-457200">
              <a:spcBef>
                <a:spcPct val="55000"/>
              </a:spcBef>
              <a:buFont typeface="Arial" panose="020B0604020202020204" pitchFamily="34" charset="0"/>
              <a:buChar char="•"/>
            </a:pPr>
            <a:r>
              <a:rPr lang="en-US" altLang="en-US" sz="2800" dirty="0">
                <a:ea typeface="ＭＳ Ｐゴシック" panose="020B0600070205080204" pitchFamily="34" charset="-128"/>
              </a:rPr>
              <a:t>The role of the state should be limited to a restricted set of      </a:t>
            </a:r>
            <a:r>
              <a:rPr lang="en-US" altLang="en-US" sz="2800" b="1" dirty="0">
                <a:solidFill>
                  <a:srgbClr val="7030A0"/>
                </a:solidFill>
                <a:ea typeface="ＭＳ Ｐゴシック" panose="020B0600070205080204" pitchFamily="34" charset="-128"/>
              </a:rPr>
              <a:t>“market failures”</a:t>
            </a:r>
            <a:r>
              <a:rPr lang="en-US" altLang="en-US" sz="2800" dirty="0">
                <a:ea typeface="ＭＳ Ｐゴシック" panose="020B0600070205080204" pitchFamily="34" charset="-128"/>
              </a:rPr>
              <a:t>***</a:t>
            </a:r>
          </a:p>
        </p:txBody>
      </p:sp>
    </p:spTree>
    <p:extLst>
      <p:ext uri="{BB962C8B-B14F-4D97-AF65-F5344CB8AC3E}">
        <p14:creationId xmlns:p14="http://schemas.microsoft.com/office/powerpoint/2010/main" val="3573434652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FC369-D0A6-62DC-B374-1E9CC1F017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744696-8A1B-1939-28CE-81F21B48C4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7300C9-44C7-7BB7-17F5-2D7378587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98C8A-6F2F-445D-A493-300475D44FC8}" type="slidenum">
              <a:rPr lang="en-US" altLang="en-US" smtClean="0"/>
              <a:pPr/>
              <a:t>16</a:t>
            </a:fld>
            <a:endParaRPr lang="en-US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FE6C7C4-0511-CA4E-74E1-E1B51AF5D79F}"/>
              </a:ext>
            </a:extLst>
          </p:cNvPr>
          <p:cNvSpPr/>
          <p:nvPr/>
        </p:nvSpPr>
        <p:spPr>
          <a:xfrm>
            <a:off x="0" y="0"/>
            <a:ext cx="12192000" cy="1171903"/>
          </a:xfrm>
          <a:prstGeom prst="rect">
            <a:avLst/>
          </a:prstGeom>
          <a:solidFill>
            <a:srgbClr val="57068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400" b="1" dirty="0">
                <a:ea typeface="ＭＳ Ｐゴシック" panose="020B0600070205080204" pitchFamily="34" charset="-128"/>
              </a:rPr>
              <a:t>Traditional Market Failures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C37CEA18-C547-500E-A769-66E6E5B3D001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1524000"/>
            <a:ext cx="9933709" cy="4876800"/>
          </a:xfr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spcBef>
                <a:spcPct val="100000"/>
              </a:spcBef>
              <a:buFont typeface="Arial" panose="020B0604020202020204" pitchFamily="34" charset="0"/>
              <a:buChar char="•"/>
            </a:pPr>
            <a:r>
              <a:rPr lang="en-US" altLang="en-US" sz="2800" b="1" kern="0" dirty="0">
                <a:solidFill>
                  <a:srgbClr val="7030A0"/>
                </a:solidFill>
                <a:ea typeface="ＭＳ Ｐゴシック" panose="020B0600070205080204" pitchFamily="34" charset="-128"/>
                <a:cs typeface="Times New Roman" panose="02020603050405020304" pitchFamily="18" charset="0"/>
              </a:rPr>
              <a:t>Monopolies</a:t>
            </a:r>
            <a:r>
              <a:rPr lang="en-US" altLang="en-US" sz="2800" kern="0" dirty="0"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</a:p>
          <a:p>
            <a:pPr marL="800100" lvl="2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en-US" sz="2800" kern="0" dirty="0">
                <a:ea typeface="ＭＳ Ｐゴシック" panose="020B0600070205080204" pitchFamily="34" charset="-128"/>
                <a:cs typeface="Times New Roman" panose="02020603050405020304" pitchFamily="18" charset="0"/>
              </a:rPr>
              <a:t>Failure of perfect competition</a:t>
            </a:r>
            <a:endParaRPr lang="en-US" altLang="en-US" sz="2800" kern="0" dirty="0">
              <a:ea typeface="ＭＳ Ｐゴシック" panose="020B0600070205080204" pitchFamily="34" charset="-128"/>
            </a:endParaRPr>
          </a:p>
          <a:p>
            <a:pPr marL="342900" indent="-342900">
              <a:spcBef>
                <a:spcPct val="100000"/>
              </a:spcBef>
              <a:buFont typeface="Arial" panose="020B0604020202020204" pitchFamily="34" charset="0"/>
              <a:buChar char="•"/>
            </a:pPr>
            <a:r>
              <a:rPr lang="en-US" altLang="en-US" sz="2800" b="1" kern="0" dirty="0">
                <a:solidFill>
                  <a:srgbClr val="7030A0"/>
                </a:solidFill>
                <a:ea typeface="ＭＳ Ｐゴシック" panose="020B0600070205080204" pitchFamily="34" charset="-128"/>
                <a:cs typeface="Times New Roman" panose="02020603050405020304" pitchFamily="18" charset="0"/>
              </a:rPr>
              <a:t>Public Goods </a:t>
            </a:r>
          </a:p>
          <a:p>
            <a:pPr marL="800100" lvl="2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en-US" sz="2800" kern="0" dirty="0">
                <a:ea typeface="ＭＳ Ｐゴシック" panose="020B0600070205080204" pitchFamily="34" charset="-128"/>
                <a:cs typeface="Times New Roman" panose="02020603050405020304" pitchFamily="18" charset="0"/>
              </a:rPr>
              <a:t>Efficient price is 0, since these goods are non-rivalrous</a:t>
            </a:r>
            <a:endParaRPr lang="en-US" altLang="en-US" sz="2800" kern="0" dirty="0">
              <a:ea typeface="ＭＳ Ｐゴシック" panose="020B0600070205080204" pitchFamily="34" charset="-128"/>
            </a:endParaRPr>
          </a:p>
          <a:p>
            <a:pPr marL="342900" indent="-342900">
              <a:spcBef>
                <a:spcPct val="100000"/>
              </a:spcBef>
              <a:buFont typeface="Arial" panose="020B0604020202020204" pitchFamily="34" charset="0"/>
              <a:buChar char="•"/>
            </a:pPr>
            <a:r>
              <a:rPr lang="en-US" altLang="en-US" sz="2800" b="1" kern="0" dirty="0">
                <a:solidFill>
                  <a:srgbClr val="7030A0"/>
                </a:solidFill>
                <a:ea typeface="ＭＳ Ｐゴシック" panose="020B0600070205080204" pitchFamily="34" charset="-128"/>
                <a:cs typeface="Times New Roman" panose="02020603050405020304" pitchFamily="18" charset="0"/>
              </a:rPr>
              <a:t>Externalities</a:t>
            </a:r>
            <a:r>
              <a:rPr lang="en-US" altLang="en-US" sz="2800" kern="0" dirty="0"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</a:p>
          <a:p>
            <a:pPr marL="800100" lvl="2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en-US" sz="2800" kern="0" dirty="0">
                <a:ea typeface="ＭＳ Ｐゴシック" panose="020B0600070205080204" pitchFamily="34" charset="-128"/>
                <a:cs typeface="Times New Roman" panose="02020603050405020304" pitchFamily="18" charset="0"/>
              </a:rPr>
              <a:t>Consumption by one individual affects the utility of another individual</a:t>
            </a:r>
          </a:p>
        </p:txBody>
      </p:sp>
    </p:spTree>
    <p:extLst>
      <p:ext uri="{BB962C8B-B14F-4D97-AF65-F5344CB8AC3E}">
        <p14:creationId xmlns:p14="http://schemas.microsoft.com/office/powerpoint/2010/main" val="1988206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E0E9BE-D4D6-0ACA-AC58-059773F0C7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4009D3-C479-96E1-C906-363F77A1C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872CA3-C608-0D58-A696-FD0A6BFA06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DC23E8-B42A-8A75-241D-7449126A7F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98C8A-6F2F-445D-A493-300475D44FC8}" type="slidenum">
              <a:rPr lang="en-US" altLang="en-US" smtClean="0"/>
              <a:pPr/>
              <a:t>17</a:t>
            </a:fld>
            <a:endParaRPr lang="en-US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5994853-7F46-648D-C1F8-15AD8824332B}"/>
              </a:ext>
            </a:extLst>
          </p:cNvPr>
          <p:cNvSpPr/>
          <p:nvPr/>
        </p:nvSpPr>
        <p:spPr>
          <a:xfrm>
            <a:off x="0" y="0"/>
            <a:ext cx="12192000" cy="1171903"/>
          </a:xfrm>
          <a:prstGeom prst="rect">
            <a:avLst/>
          </a:prstGeom>
          <a:solidFill>
            <a:srgbClr val="57068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400" b="1" dirty="0">
                <a:ea typeface="ＭＳ Ｐゴシック" panose="020B0600070205080204" pitchFamily="34" charset="-128"/>
              </a:rPr>
              <a:t>Aside: More Serious Market Failures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242AB360-88C8-0247-C0BC-72D267218A4E}"/>
              </a:ext>
            </a:extLst>
          </p:cNvPr>
          <p:cNvSpPr txBox="1">
            <a:spLocks noChangeArrowheads="1"/>
          </p:cNvSpPr>
          <p:nvPr/>
        </p:nvSpPr>
        <p:spPr>
          <a:xfrm>
            <a:off x="813460" y="1837707"/>
            <a:ext cx="8229600" cy="4525963"/>
          </a:xfr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lnSpc>
                <a:spcPct val="150000"/>
              </a:lnSpc>
              <a:spcBef>
                <a:spcPct val="55000"/>
              </a:spcBef>
              <a:buFont typeface="Arial" panose="020B0604020202020204" pitchFamily="34" charset="0"/>
              <a:buChar char="•"/>
            </a:pPr>
            <a:r>
              <a:rPr lang="en-US" altLang="en-US" sz="2800" kern="0" dirty="0">
                <a:ea typeface="ＭＳ Ｐゴシック" panose="020B0600070205080204" pitchFamily="34" charset="-128"/>
              </a:rPr>
              <a:t>Economics of </a:t>
            </a:r>
            <a:r>
              <a:rPr lang="en-US" altLang="en-US" sz="2800" b="1" kern="0" dirty="0">
                <a:solidFill>
                  <a:srgbClr val="7030A0"/>
                </a:solidFill>
                <a:ea typeface="ＭＳ Ｐゴシック" panose="020B0600070205080204" pitchFamily="34" charset="-128"/>
              </a:rPr>
              <a:t>information</a:t>
            </a:r>
          </a:p>
          <a:p>
            <a:pPr marL="342900" indent="-342900">
              <a:lnSpc>
                <a:spcPct val="150000"/>
              </a:lnSpc>
              <a:spcBef>
                <a:spcPct val="55000"/>
              </a:spcBef>
              <a:buFont typeface="Arial" panose="020B0604020202020204" pitchFamily="34" charset="0"/>
              <a:buChar char="•"/>
            </a:pPr>
            <a:r>
              <a:rPr lang="en-US" altLang="en-US" sz="2800" kern="0" dirty="0">
                <a:solidFill>
                  <a:srgbClr val="7030A0"/>
                </a:solidFill>
                <a:ea typeface="ＭＳ Ｐゴシック" panose="020B0600070205080204" pitchFamily="34" charset="-128"/>
              </a:rPr>
              <a:t>Asymmetric</a:t>
            </a:r>
            <a:r>
              <a:rPr lang="en-US" altLang="en-US" sz="2800" kern="0" dirty="0">
                <a:ea typeface="ＭＳ Ｐゴシック" panose="020B0600070205080204" pitchFamily="34" charset="-128"/>
              </a:rPr>
              <a:t> information</a:t>
            </a:r>
          </a:p>
          <a:p>
            <a:pPr marL="800100" lvl="2" indent="-342900">
              <a:lnSpc>
                <a:spcPct val="150000"/>
              </a:lnSpc>
              <a:spcBef>
                <a:spcPct val="55000"/>
              </a:spcBef>
              <a:buFont typeface="Arial" panose="020B0604020202020204" pitchFamily="34" charset="0"/>
              <a:buChar char="•"/>
            </a:pPr>
            <a:r>
              <a:rPr lang="en-US" altLang="en-US" sz="2800" kern="0" dirty="0">
                <a:ea typeface="ＭＳ Ｐゴシック" panose="020B0600070205080204" pitchFamily="34" charset="-128"/>
                <a:sym typeface="Wingdings" panose="05000000000000000000" pitchFamily="2" charset="2"/>
              </a:rPr>
              <a:t>Moral hazard</a:t>
            </a:r>
          </a:p>
          <a:p>
            <a:pPr marL="800100" lvl="2" indent="-342900">
              <a:lnSpc>
                <a:spcPct val="150000"/>
              </a:lnSpc>
              <a:spcBef>
                <a:spcPct val="55000"/>
              </a:spcBef>
              <a:buFont typeface="Arial" panose="020B0604020202020204" pitchFamily="34" charset="0"/>
              <a:buChar char="•"/>
            </a:pPr>
            <a:r>
              <a:rPr lang="en-US" altLang="en-US" sz="2800" kern="0" dirty="0">
                <a:ea typeface="ＭＳ Ｐゴシック" panose="020B0600070205080204" pitchFamily="34" charset="-128"/>
                <a:sym typeface="Wingdings" panose="05000000000000000000" pitchFamily="2" charset="2"/>
              </a:rPr>
              <a:t>Adverse selection</a:t>
            </a:r>
          </a:p>
        </p:txBody>
      </p:sp>
    </p:spTree>
    <p:extLst>
      <p:ext uri="{BB962C8B-B14F-4D97-AF65-F5344CB8AC3E}">
        <p14:creationId xmlns:p14="http://schemas.microsoft.com/office/powerpoint/2010/main" val="726462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630DC3-4F3D-7A45-876C-07BCAA3E7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2A051-36D4-5684-5C92-1BFCE681CD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548F89-CE0B-DB4C-700C-75424F04A2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98C8A-6F2F-445D-A493-300475D44FC8}" type="slidenum">
              <a:rPr lang="en-US" altLang="en-US" smtClean="0"/>
              <a:pPr/>
              <a:t>18</a:t>
            </a:fld>
            <a:endParaRPr lang="en-US" altLang="en-US"/>
          </a:p>
        </p:txBody>
      </p:sp>
      <p:pic>
        <p:nvPicPr>
          <p:cNvPr id="13316" name="Picture 4">
            <a:extLst>
              <a:ext uri="{FF2B5EF4-FFF2-40B4-BE49-F238E27FC236}">
                <a16:creationId xmlns:a16="http://schemas.microsoft.com/office/drawing/2014/main" id="{9E8BE2E6-C3F3-0E48-EBF9-A307704E65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600" y="984576"/>
            <a:ext cx="10388799" cy="4888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93635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E8E4F8B2-F4D6-6F3A-E8ED-3D1BF2CCE0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51EDC2E-8057-52BD-1FD8-F6B316681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7A9404-BB9B-2C30-C74D-A8DD2E2BD4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 </a:t>
            </a:r>
          </a:p>
        </p:txBody>
      </p:sp>
      <p:sp>
        <p:nvSpPr>
          <p:cNvPr id="28676" name="Slide Number Placeholder 1">
            <a:extLst>
              <a:ext uri="{FF2B5EF4-FFF2-40B4-BE49-F238E27FC236}">
                <a16:creationId xmlns:a16="http://schemas.microsoft.com/office/drawing/2014/main" id="{9E08CE99-27B3-F0B9-B5B1-7965BF397B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5A1C1680-4397-45D2-8422-6312670F0C23}" type="slidenum">
              <a:rPr lang="en-US" altLang="en-US" sz="1400"/>
              <a:pPr eaLnBrk="1" hangingPunct="1">
                <a:spcBef>
                  <a:spcPct val="0"/>
                </a:spcBef>
                <a:buFontTx/>
                <a:buNone/>
              </a:pPr>
              <a:t>19</a:t>
            </a:fld>
            <a:endParaRPr lang="en-US" altLang="en-US" sz="140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443BF98-03E5-BBF6-A402-548F9691782F}"/>
              </a:ext>
            </a:extLst>
          </p:cNvPr>
          <p:cNvSpPr/>
          <p:nvPr/>
        </p:nvSpPr>
        <p:spPr>
          <a:xfrm>
            <a:off x="0" y="0"/>
            <a:ext cx="12192000" cy="1171903"/>
          </a:xfrm>
          <a:prstGeom prst="rect">
            <a:avLst/>
          </a:prstGeom>
          <a:solidFill>
            <a:srgbClr val="57068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en-US" sz="4400" b="1" dirty="0">
                <a:ea typeface="ＭＳ Ｐゴシック" panose="020B0600070205080204" pitchFamily="34" charset="-128"/>
              </a:rPr>
              <a:t>Marxism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0D6D35-B1F9-2DC8-9929-508FEE4F026B}"/>
              </a:ext>
            </a:extLst>
          </p:cNvPr>
          <p:cNvSpPr txBox="1"/>
          <p:nvPr/>
        </p:nvSpPr>
        <p:spPr>
          <a:xfrm>
            <a:off x="163036" y="1171903"/>
            <a:ext cx="11865927" cy="55661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09600" indent="-609600">
              <a:spcBef>
                <a:spcPct val="55000"/>
              </a:spcBef>
              <a:defRPr/>
            </a:pPr>
            <a:r>
              <a:rPr lang="en-US" sz="2400" dirty="0"/>
              <a:t>The key feature of the IPE</a:t>
            </a:r>
            <a:r>
              <a:rPr lang="en-US" sz="2400" dirty="0">
                <a:sym typeface="Wingdings" pitchFamily="2" charset="2"/>
              </a:rPr>
              <a:t></a:t>
            </a:r>
            <a:endParaRPr lang="en-US" sz="2400" dirty="0"/>
          </a:p>
          <a:p>
            <a:pPr marL="990600" lvl="1" indent="-533400">
              <a:defRPr/>
            </a:pPr>
            <a:r>
              <a:rPr lang="en-US" sz="2400" b="1" dirty="0">
                <a:solidFill>
                  <a:srgbClr val="7030A0"/>
                </a:solidFill>
              </a:rPr>
              <a:t>Private ownership of capital </a:t>
            </a:r>
            <a:r>
              <a:rPr lang="en-US" sz="2400" dirty="0"/>
              <a:t>(means of production) and wage labor</a:t>
            </a:r>
          </a:p>
          <a:p>
            <a:pPr marL="609600" indent="-609600">
              <a:spcBef>
                <a:spcPct val="55000"/>
              </a:spcBef>
              <a:buFontTx/>
              <a:buAutoNum type="arabicPeriod"/>
              <a:defRPr/>
            </a:pPr>
            <a:r>
              <a:rPr lang="en-US" sz="2400" dirty="0"/>
              <a:t>Natural tendency towards </a:t>
            </a:r>
            <a:r>
              <a:rPr lang="en-US" sz="2400" b="1" dirty="0">
                <a:solidFill>
                  <a:srgbClr val="7030A0"/>
                </a:solidFill>
              </a:rPr>
              <a:t>concentration of capital</a:t>
            </a:r>
            <a:r>
              <a:rPr lang="en-US" sz="2400" dirty="0"/>
              <a:t> </a:t>
            </a:r>
          </a:p>
          <a:p>
            <a:pPr marL="1009650" lvl="1" indent="-609600">
              <a:spcBef>
                <a:spcPts val="500"/>
              </a:spcBef>
              <a:defRPr/>
            </a:pPr>
            <a:r>
              <a:rPr lang="en-US" sz="2400" dirty="0"/>
              <a:t>competition</a:t>
            </a:r>
            <a:r>
              <a:rPr lang="en-US" sz="2400" dirty="0">
                <a:sym typeface="Wingdings" pitchFamily="2" charset="2"/>
              </a:rPr>
              <a:t> efficiency small wealthy elite</a:t>
            </a:r>
          </a:p>
          <a:p>
            <a:pPr marL="609600" indent="-609600">
              <a:spcBef>
                <a:spcPct val="55000"/>
              </a:spcBef>
              <a:buFontTx/>
              <a:buAutoNum type="arabicPeriod"/>
              <a:defRPr/>
            </a:pPr>
            <a:r>
              <a:rPr lang="en-US" sz="2400" b="1" dirty="0">
                <a:solidFill>
                  <a:srgbClr val="7030A0"/>
                </a:solidFill>
                <a:sym typeface="Wingdings" pitchFamily="2" charset="2"/>
              </a:rPr>
              <a:t>Falling rate of profit </a:t>
            </a:r>
          </a:p>
          <a:p>
            <a:pPr marL="1009650" lvl="1" indent="-609600">
              <a:spcBef>
                <a:spcPts val="500"/>
              </a:spcBef>
              <a:defRPr/>
            </a:pPr>
            <a:r>
              <a:rPr lang="en-US" sz="2400" dirty="0">
                <a:sym typeface="Wingdings" pitchFamily="2" charset="2"/>
              </a:rPr>
              <a:t>diminishing rate of return from capital  lower wages</a:t>
            </a:r>
          </a:p>
          <a:p>
            <a:pPr marL="609600" indent="-609600">
              <a:spcBef>
                <a:spcPct val="55000"/>
              </a:spcBef>
              <a:buFontTx/>
              <a:buAutoNum type="arabicPeriod"/>
              <a:defRPr/>
            </a:pPr>
            <a:r>
              <a:rPr lang="en-US" sz="2400" b="1" dirty="0">
                <a:solidFill>
                  <a:srgbClr val="7030A0"/>
                </a:solidFill>
                <a:sym typeface="Wingdings" pitchFamily="2" charset="2"/>
              </a:rPr>
              <a:t>Imbalance</a:t>
            </a:r>
            <a:r>
              <a:rPr lang="en-US" sz="2400" dirty="0">
                <a:sym typeface="Wingdings" pitchFamily="2" charset="2"/>
              </a:rPr>
              <a:t> </a:t>
            </a:r>
          </a:p>
          <a:p>
            <a:pPr marL="1009650" lvl="1" indent="-609600">
              <a:spcBef>
                <a:spcPts val="500"/>
              </a:spcBef>
              <a:defRPr/>
            </a:pPr>
            <a:r>
              <a:rPr lang="en-US" sz="2400" dirty="0">
                <a:sym typeface="Wingdings" pitchFamily="2" charset="2"/>
              </a:rPr>
              <a:t>between ability to produce (efficient capital) and ability to purchase (falling wages)</a:t>
            </a:r>
          </a:p>
          <a:p>
            <a:pPr marL="609600" indent="-609600">
              <a:spcBef>
                <a:spcPct val="55000"/>
              </a:spcBef>
              <a:defRPr/>
            </a:pPr>
            <a:r>
              <a:rPr lang="en-US" sz="2400" b="1" dirty="0">
                <a:solidFill>
                  <a:srgbClr val="7030A0"/>
                </a:solidFill>
              </a:rPr>
              <a:t>Growing inequality </a:t>
            </a:r>
            <a:r>
              <a:rPr lang="en-US" sz="2400" dirty="0"/>
              <a:t>eventually leads to revolution</a:t>
            </a:r>
          </a:p>
          <a:p>
            <a:pPr marL="609600" indent="-609600">
              <a:spcBef>
                <a:spcPct val="55000"/>
              </a:spcBef>
              <a:defRPr/>
            </a:pPr>
            <a:r>
              <a:rPr lang="en-US" sz="2400" dirty="0"/>
              <a:t>Role of the state is to </a:t>
            </a:r>
            <a:r>
              <a:rPr lang="en-US" sz="2400" b="1" dirty="0">
                <a:solidFill>
                  <a:srgbClr val="7030A0"/>
                </a:solidFill>
              </a:rPr>
              <a:t>protect capital</a:t>
            </a:r>
            <a:r>
              <a:rPr lang="en-US" sz="2400" dirty="0"/>
              <a:t> (agent of capitalist class)</a:t>
            </a:r>
          </a:p>
          <a:p>
            <a:pPr marL="609600" indent="-609600">
              <a:spcBef>
                <a:spcPct val="55000"/>
              </a:spcBef>
              <a:defRPr/>
            </a:pPr>
            <a:r>
              <a:rPr lang="en-US" sz="2400" dirty="0"/>
              <a:t>Focus is thus on </a:t>
            </a:r>
            <a:r>
              <a:rPr lang="en-US" sz="2400" b="1" dirty="0">
                <a:solidFill>
                  <a:srgbClr val="7030A0"/>
                </a:solidFill>
              </a:rPr>
              <a:t>corporations</a:t>
            </a:r>
          </a:p>
        </p:txBody>
      </p:sp>
      <p:pic>
        <p:nvPicPr>
          <p:cNvPr id="2" name="Picture 5" descr="https://encrypted-tbn3.gstatic.com/images?q=tbn:ANd9GcQ4VNGRVmJkt32CdJ0xf5rIkxSiLmWqL7Ys_ohrgr6NXu9-IeLiyw">
            <a:extLst>
              <a:ext uri="{FF2B5EF4-FFF2-40B4-BE49-F238E27FC236}">
                <a16:creationId xmlns:a16="http://schemas.microsoft.com/office/drawing/2014/main" id="{C91C3519-243C-5B23-9577-2C61BF3E21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2808" y="2343806"/>
            <a:ext cx="2552700" cy="179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4944683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EF96FD-5210-2E52-92BC-F870B6C346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C27AD-E6A5-B42F-D5E0-771E88479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357609-834A-D720-B057-DFF802F8D5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C52DD0-46E4-0C17-2A35-480C62A57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98C8A-6F2F-445D-A493-300475D44FC8}" type="slidenum">
              <a:rPr lang="en-US" altLang="en-US" smtClean="0"/>
              <a:pPr/>
              <a:t>2</a:t>
            </a:fld>
            <a:endParaRPr lang="en-US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71CFE7E-D41A-2C38-52B8-E3B101D100DC}"/>
              </a:ext>
            </a:extLst>
          </p:cNvPr>
          <p:cNvSpPr/>
          <p:nvPr/>
        </p:nvSpPr>
        <p:spPr>
          <a:xfrm>
            <a:off x="0" y="0"/>
            <a:ext cx="12192000" cy="1171903"/>
          </a:xfrm>
          <a:prstGeom prst="rect">
            <a:avLst/>
          </a:prstGeom>
          <a:solidFill>
            <a:srgbClr val="57068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400" b="1" dirty="0">
                <a:latin typeface="Arial" panose="020B0604020202020204" pitchFamily="34" charset="0"/>
                <a:cs typeface="Arial" panose="020B0604020202020204" pitchFamily="34" charset="0"/>
              </a:rPr>
              <a:t>Logistics</a:t>
            </a:r>
            <a:endParaRPr lang="en-US" sz="4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0DEEC6-056E-BB8D-47E5-6707A7A68C86}"/>
              </a:ext>
            </a:extLst>
          </p:cNvPr>
          <p:cNvSpPr txBox="1"/>
          <p:nvPr/>
        </p:nvSpPr>
        <p:spPr>
          <a:xfrm>
            <a:off x="731520" y="1811383"/>
            <a:ext cx="11178894" cy="21936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Assignment sign-up form due 8:00 PM on Sunday, Jan 25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New Development Bank fieldtrip sign-up form due 11:59PM on Sunday, Jan 25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Requests for library workshop </a:t>
            </a:r>
          </a:p>
        </p:txBody>
      </p:sp>
    </p:spTree>
    <p:extLst>
      <p:ext uri="{BB962C8B-B14F-4D97-AF65-F5344CB8AC3E}">
        <p14:creationId xmlns:p14="http://schemas.microsoft.com/office/powerpoint/2010/main" val="2645342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4338D-8370-0E34-B075-5E8CC0099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A41D79-D8C7-4407-B21A-C832BDF885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BEEE0A-2423-5F82-EEAD-63A0A179B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98C8A-6F2F-445D-A493-300475D44FC8}" type="slidenum">
              <a:rPr lang="en-US" altLang="en-US" smtClean="0"/>
              <a:pPr/>
              <a:t>20</a:t>
            </a:fld>
            <a:endParaRPr lang="en-US" altLang="en-US"/>
          </a:p>
        </p:txBody>
      </p:sp>
      <p:pic>
        <p:nvPicPr>
          <p:cNvPr id="19458" name="Picture 2">
            <a:extLst>
              <a:ext uri="{FF2B5EF4-FFF2-40B4-BE49-F238E27FC236}">
                <a16:creationId xmlns:a16="http://schemas.microsoft.com/office/drawing/2014/main" id="{A7A6B3AF-C20A-1262-3D6E-9121285582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85725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55985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03EB3-B109-73A6-58E8-664F56F2C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A8CFA8-85E3-9E70-7C7D-0ABC3D46F3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FC3E38-1A3E-4BEB-26FB-AB03E7B37A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98C8A-6F2F-445D-A493-300475D44FC8}" type="slidenum">
              <a:rPr lang="en-US" altLang="en-US" smtClean="0"/>
              <a:pPr/>
              <a:t>21</a:t>
            </a:fld>
            <a:endParaRPr lang="en-US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947BC7-55EC-FB44-A849-24B7CD24B628}"/>
              </a:ext>
            </a:extLst>
          </p:cNvPr>
          <p:cNvSpPr/>
          <p:nvPr/>
        </p:nvSpPr>
        <p:spPr>
          <a:xfrm>
            <a:off x="0" y="0"/>
            <a:ext cx="12192000" cy="1171903"/>
          </a:xfrm>
          <a:prstGeom prst="rect">
            <a:avLst/>
          </a:prstGeom>
          <a:solidFill>
            <a:srgbClr val="57068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400" b="1" dirty="0">
                <a:ea typeface="ＭＳ Ｐゴシック" panose="020B0600070205080204" pitchFamily="34" charset="-128"/>
              </a:rPr>
              <a:t>Guess the School of Thought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9BF4C2-473A-0EEE-AEFE-295358753534}"/>
              </a:ext>
            </a:extLst>
          </p:cNvPr>
          <p:cNvSpPr txBox="1"/>
          <p:nvPr/>
        </p:nvSpPr>
        <p:spPr>
          <a:xfrm>
            <a:off x="557348" y="1588190"/>
            <a:ext cx="629755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1. “Huawei should be blocked to protect national security.”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5C54E2-ADAA-F773-26A5-DFAB84CE96E7}"/>
              </a:ext>
            </a:extLst>
          </p:cNvPr>
          <p:cNvSpPr txBox="1"/>
          <p:nvPr/>
        </p:nvSpPr>
        <p:spPr>
          <a:xfrm>
            <a:off x="557348" y="2485725"/>
            <a:ext cx="629755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2. “Removing tariffs benefits everyone overall.”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3C7484A-02A9-4BDD-0948-739FD0B604A2}"/>
              </a:ext>
            </a:extLst>
          </p:cNvPr>
          <p:cNvSpPr txBox="1"/>
          <p:nvPr/>
        </p:nvSpPr>
        <p:spPr>
          <a:xfrm>
            <a:off x="557347" y="3204806"/>
            <a:ext cx="578921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3. “Multinationals exploit Global South labor.”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5E290F-BFA6-73E9-CFEF-BD2E7C53DF0C}"/>
              </a:ext>
            </a:extLst>
          </p:cNvPr>
          <p:cNvSpPr txBox="1"/>
          <p:nvPr/>
        </p:nvSpPr>
        <p:spPr>
          <a:xfrm>
            <a:off x="557347" y="3842749"/>
            <a:ext cx="62047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4. “It’s better to export high-tech goods.”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4B8AB82-C792-2D4F-C381-C29694BEF5DF}"/>
              </a:ext>
            </a:extLst>
          </p:cNvPr>
          <p:cNvSpPr txBox="1"/>
          <p:nvPr/>
        </p:nvSpPr>
        <p:spPr>
          <a:xfrm>
            <a:off x="557348" y="4561830"/>
            <a:ext cx="629755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5. “The state should enforce contracts and property rights, not pick winners.”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1EA7000-23F9-27BF-7BE8-F3117BE70E38}"/>
              </a:ext>
            </a:extLst>
          </p:cNvPr>
          <p:cNvSpPr txBox="1"/>
          <p:nvPr/>
        </p:nvSpPr>
        <p:spPr>
          <a:xfrm>
            <a:off x="557348" y="5538327"/>
            <a:ext cx="620477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6. “The global system enriches rich countries and keeps poor countries poor.”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751434C-4BA2-C58E-DCC0-D85668E8CC35}"/>
              </a:ext>
            </a:extLst>
          </p:cNvPr>
          <p:cNvSpPr txBox="1"/>
          <p:nvPr/>
        </p:nvSpPr>
        <p:spPr>
          <a:xfrm>
            <a:off x="8220893" y="1588190"/>
            <a:ext cx="20665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</a:rPr>
              <a:t>Mercantilism</a:t>
            </a:r>
            <a:endParaRPr lang="en-US" b="1" dirty="0">
              <a:solidFill>
                <a:srgbClr val="7030A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5529CC6-68F1-1F5E-43B8-81C0EB2F05D0}"/>
              </a:ext>
            </a:extLst>
          </p:cNvPr>
          <p:cNvSpPr txBox="1"/>
          <p:nvPr/>
        </p:nvSpPr>
        <p:spPr>
          <a:xfrm>
            <a:off x="8220892" y="2466142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</a:rPr>
              <a:t>Liberalism</a:t>
            </a:r>
            <a:endParaRPr lang="en-US" b="1" dirty="0">
              <a:solidFill>
                <a:srgbClr val="7030A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59D543D-2A88-6689-DB12-C99F1085683C}"/>
              </a:ext>
            </a:extLst>
          </p:cNvPr>
          <p:cNvSpPr txBox="1"/>
          <p:nvPr/>
        </p:nvSpPr>
        <p:spPr>
          <a:xfrm>
            <a:off x="8220892" y="3204806"/>
            <a:ext cx="14350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</a:rPr>
              <a:t>Marxism</a:t>
            </a:r>
            <a:endParaRPr lang="en-US" b="1" dirty="0">
              <a:solidFill>
                <a:srgbClr val="7030A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B287FA5-893F-E5F6-9494-1A437B8C1E6C}"/>
              </a:ext>
            </a:extLst>
          </p:cNvPr>
          <p:cNvSpPr txBox="1"/>
          <p:nvPr/>
        </p:nvSpPr>
        <p:spPr>
          <a:xfrm>
            <a:off x="8220892" y="3842749"/>
            <a:ext cx="20665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</a:rPr>
              <a:t>Mercantilism</a:t>
            </a:r>
            <a:endParaRPr lang="en-US" b="1" dirty="0">
              <a:solidFill>
                <a:srgbClr val="7030A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5A2D24A-8A7B-E0E0-D0A4-80169E8D0451}"/>
              </a:ext>
            </a:extLst>
          </p:cNvPr>
          <p:cNvSpPr txBox="1"/>
          <p:nvPr/>
        </p:nvSpPr>
        <p:spPr>
          <a:xfrm>
            <a:off x="8220891" y="4715717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</a:rPr>
              <a:t>Liberalism</a:t>
            </a:r>
            <a:endParaRPr lang="en-US" b="1" dirty="0">
              <a:solidFill>
                <a:srgbClr val="7030A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2B8FEF7-8866-9AE8-E70E-291E485F5979}"/>
              </a:ext>
            </a:extLst>
          </p:cNvPr>
          <p:cNvSpPr txBox="1"/>
          <p:nvPr/>
        </p:nvSpPr>
        <p:spPr>
          <a:xfrm>
            <a:off x="8220891" y="5692214"/>
            <a:ext cx="14350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</a:rPr>
              <a:t>Marxism</a:t>
            </a:r>
            <a:endParaRPr lang="en-US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2432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904A3D-338A-DE42-A09F-452B32CD4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8B0749-ECA7-244F-CC4D-6277A7C084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61F741-A1E3-F5E8-006E-D3B9B2141D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98C8A-6F2F-445D-A493-300475D44FC8}" type="slidenum">
              <a:rPr lang="en-US" altLang="en-US" smtClean="0"/>
              <a:pPr/>
              <a:t>22</a:t>
            </a:fld>
            <a:endParaRPr lang="en-US" altLang="en-US"/>
          </a:p>
        </p:txBody>
      </p:sp>
      <p:graphicFrame>
        <p:nvGraphicFramePr>
          <p:cNvPr id="5" name="Group 49">
            <a:extLst>
              <a:ext uri="{FF2B5EF4-FFF2-40B4-BE49-F238E27FC236}">
                <a16:creationId xmlns:a16="http://schemas.microsoft.com/office/drawing/2014/main" id="{9303BB24-47C3-3F0D-CE83-1015FB6C1DB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10535346"/>
              </p:ext>
            </p:extLst>
          </p:nvPr>
        </p:nvGraphicFramePr>
        <p:xfrm>
          <a:off x="700088" y="533400"/>
          <a:ext cx="10501312" cy="5538788"/>
        </p:xfrm>
        <a:graphic>
          <a:graphicData uri="http://schemas.openxmlformats.org/drawingml/2006/table">
            <a:tbl>
              <a:tblPr/>
              <a:tblGrid>
                <a:gridCol w="26253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253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2532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2532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382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3" marB="4572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Mercantilism</a:t>
                      </a:r>
                    </a:p>
                  </a:txBody>
                  <a:tcPr marT="45723" marB="457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Liberalism</a:t>
                      </a:r>
                    </a:p>
                  </a:txBody>
                  <a:tcPr marT="45723" marB="457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Marxism</a:t>
                      </a:r>
                    </a:p>
                  </a:txBody>
                  <a:tcPr marT="45723" marB="457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382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Most important actor</a:t>
                      </a:r>
                    </a:p>
                  </a:txBody>
                  <a:tcPr marT="45723" marB="4572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3" marB="457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3" marB="457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3" marB="457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540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Role of the state</a:t>
                      </a:r>
                    </a:p>
                  </a:txBody>
                  <a:tcPr marT="45723" marB="4572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3" marB="457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3" marB="457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3" marB="457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40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Image of the IPE</a:t>
                      </a:r>
                    </a:p>
                  </a:txBody>
                  <a:tcPr marT="45723" marB="4572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3" marB="457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3" marB="457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3" marB="457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40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Proper objective</a:t>
                      </a:r>
                    </a:p>
                  </a:txBody>
                  <a:tcPr marT="45723" marB="4572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3" marB="457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3" marB="457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3" marB="457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660319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0D5B4F-EFF4-F210-700C-6A8D0FF8E4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574F4-0F54-324C-072B-C973E0DF6B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8362B4-A342-00B8-41EB-3FF554349C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A128E8-7322-CEB5-E4FD-62159FD1C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98C8A-6F2F-445D-A493-300475D44FC8}" type="slidenum">
              <a:rPr lang="en-US" altLang="en-US" smtClean="0"/>
              <a:pPr/>
              <a:t>23</a:t>
            </a:fld>
            <a:endParaRPr lang="en-US" altLang="en-US"/>
          </a:p>
        </p:txBody>
      </p:sp>
      <p:graphicFrame>
        <p:nvGraphicFramePr>
          <p:cNvPr id="5" name="Group 49">
            <a:extLst>
              <a:ext uri="{FF2B5EF4-FFF2-40B4-BE49-F238E27FC236}">
                <a16:creationId xmlns:a16="http://schemas.microsoft.com/office/drawing/2014/main" id="{5C45C3E0-C7F6-6AE1-95DA-CA6B78A0DB4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17586615"/>
              </p:ext>
            </p:extLst>
          </p:nvPr>
        </p:nvGraphicFramePr>
        <p:xfrm>
          <a:off x="700088" y="533400"/>
          <a:ext cx="10501312" cy="5538788"/>
        </p:xfrm>
        <a:graphic>
          <a:graphicData uri="http://schemas.openxmlformats.org/drawingml/2006/table">
            <a:tbl>
              <a:tblPr/>
              <a:tblGrid>
                <a:gridCol w="26253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253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2532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2532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382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3" marB="4572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Mercantilism</a:t>
                      </a:r>
                    </a:p>
                  </a:txBody>
                  <a:tcPr marT="45723" marB="457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Liberalism</a:t>
                      </a:r>
                    </a:p>
                  </a:txBody>
                  <a:tcPr marT="45723" marB="457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Marxism</a:t>
                      </a:r>
                    </a:p>
                  </a:txBody>
                  <a:tcPr marT="45723" marB="457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382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Most important actor</a:t>
                      </a:r>
                    </a:p>
                  </a:txBody>
                  <a:tcPr marT="45723" marB="4572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The state</a:t>
                      </a:r>
                    </a:p>
                  </a:txBody>
                  <a:tcPr marT="45723" marB="457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3" marB="457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3" marB="457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540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Role of the state</a:t>
                      </a:r>
                    </a:p>
                  </a:txBody>
                  <a:tcPr marT="45723" marB="4572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Intervene to allocate resources</a:t>
                      </a:r>
                    </a:p>
                  </a:txBody>
                  <a:tcPr marT="45723" marB="457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3" marB="457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3" marB="457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40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Image of the IPE</a:t>
                      </a:r>
                    </a:p>
                  </a:txBody>
                  <a:tcPr marT="45723" marB="4572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Conflict – between states over trade</a:t>
                      </a:r>
                    </a:p>
                  </a:txBody>
                  <a:tcPr marT="45723" marB="457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3" marB="457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3" marB="457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40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Proper objective</a:t>
                      </a:r>
                    </a:p>
                  </a:txBody>
                  <a:tcPr marT="45723" marB="4572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Enhance national power</a:t>
                      </a:r>
                    </a:p>
                  </a:txBody>
                  <a:tcPr marT="45723" marB="457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3" marB="457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3" marB="457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300662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9F641D-CEC6-7F16-7564-61FACF0D21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DE3BCA-D818-2815-5CA8-27F6C6E451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E6C46A-B269-7F49-6E81-339041663A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7D5FD2-3A86-7CA9-1F40-082E01366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98C8A-6F2F-445D-A493-300475D44FC8}" type="slidenum">
              <a:rPr lang="en-US" altLang="en-US" smtClean="0"/>
              <a:pPr/>
              <a:t>24</a:t>
            </a:fld>
            <a:endParaRPr lang="en-US" altLang="en-US"/>
          </a:p>
        </p:txBody>
      </p:sp>
      <p:graphicFrame>
        <p:nvGraphicFramePr>
          <p:cNvPr id="5" name="Group 49">
            <a:extLst>
              <a:ext uri="{FF2B5EF4-FFF2-40B4-BE49-F238E27FC236}">
                <a16:creationId xmlns:a16="http://schemas.microsoft.com/office/drawing/2014/main" id="{FDA0D68E-8161-3F69-C759-69672C45C07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31221376"/>
              </p:ext>
            </p:extLst>
          </p:nvPr>
        </p:nvGraphicFramePr>
        <p:xfrm>
          <a:off x="700088" y="533400"/>
          <a:ext cx="10501312" cy="5538788"/>
        </p:xfrm>
        <a:graphic>
          <a:graphicData uri="http://schemas.openxmlformats.org/drawingml/2006/table">
            <a:tbl>
              <a:tblPr/>
              <a:tblGrid>
                <a:gridCol w="26253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253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2532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2532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382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3" marB="4572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Mercantilism</a:t>
                      </a:r>
                    </a:p>
                  </a:txBody>
                  <a:tcPr marT="45723" marB="457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Liberalism</a:t>
                      </a:r>
                    </a:p>
                  </a:txBody>
                  <a:tcPr marT="45723" marB="457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Marxism</a:t>
                      </a:r>
                    </a:p>
                  </a:txBody>
                  <a:tcPr marT="45723" marB="457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382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Most important actor</a:t>
                      </a:r>
                    </a:p>
                  </a:txBody>
                  <a:tcPr marT="45723" marB="4572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The state</a:t>
                      </a:r>
                    </a:p>
                  </a:txBody>
                  <a:tcPr marT="45723" marB="457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Individuals</a:t>
                      </a:r>
                    </a:p>
                  </a:txBody>
                  <a:tcPr marT="45723" marB="457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3" marB="457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540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Role of the state</a:t>
                      </a:r>
                    </a:p>
                  </a:txBody>
                  <a:tcPr marT="45723" marB="4572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Intervene to allocate resources</a:t>
                      </a:r>
                    </a:p>
                  </a:txBody>
                  <a:tcPr marT="45723" marB="457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Property rights</a:t>
                      </a:r>
                    </a:p>
                  </a:txBody>
                  <a:tcPr marT="45723" marB="457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3" marB="457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40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Image of the IPE</a:t>
                      </a:r>
                    </a:p>
                  </a:txBody>
                  <a:tcPr marT="45723" marB="4572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Conflict – between states over trade</a:t>
                      </a:r>
                    </a:p>
                  </a:txBody>
                  <a:tcPr marT="45723" marB="457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Harmony</a:t>
                      </a:r>
                    </a:p>
                  </a:txBody>
                  <a:tcPr marT="45723" marB="457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3" marB="457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40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Proper objective</a:t>
                      </a:r>
                    </a:p>
                  </a:txBody>
                  <a:tcPr marT="45723" marB="4572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Enhance national power</a:t>
                      </a:r>
                    </a:p>
                  </a:txBody>
                  <a:tcPr marT="45723" marB="457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Enhance aggregate social welfare</a:t>
                      </a:r>
                    </a:p>
                  </a:txBody>
                  <a:tcPr marT="45723" marB="457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3" marB="457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138964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BD83F2-019F-647D-6423-D95ABD5096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846D0-4354-FDA4-3677-6DB71552B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61B772-18C0-55E0-91BA-D7612106F7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250FAA-DD82-A4F9-FD49-0E71685E6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98C8A-6F2F-445D-A493-300475D44FC8}" type="slidenum">
              <a:rPr lang="en-US" altLang="en-US" smtClean="0"/>
              <a:pPr/>
              <a:t>25</a:t>
            </a:fld>
            <a:endParaRPr lang="en-US" altLang="en-US"/>
          </a:p>
        </p:txBody>
      </p:sp>
      <p:graphicFrame>
        <p:nvGraphicFramePr>
          <p:cNvPr id="5" name="Group 49">
            <a:extLst>
              <a:ext uri="{FF2B5EF4-FFF2-40B4-BE49-F238E27FC236}">
                <a16:creationId xmlns:a16="http://schemas.microsoft.com/office/drawing/2014/main" id="{FC2BD378-6D90-D70A-D9D9-769186CAC8DA}"/>
              </a:ext>
            </a:extLst>
          </p:cNvPr>
          <p:cNvGraphicFramePr>
            <a:graphicFrameLocks/>
          </p:cNvGraphicFramePr>
          <p:nvPr/>
        </p:nvGraphicFramePr>
        <p:xfrm>
          <a:off x="700088" y="533400"/>
          <a:ext cx="10501312" cy="5538788"/>
        </p:xfrm>
        <a:graphic>
          <a:graphicData uri="http://schemas.openxmlformats.org/drawingml/2006/table">
            <a:tbl>
              <a:tblPr/>
              <a:tblGrid>
                <a:gridCol w="26253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253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2532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2532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382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3" marB="4572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Mercantilism</a:t>
                      </a:r>
                    </a:p>
                  </a:txBody>
                  <a:tcPr marT="45723" marB="457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Liberalism</a:t>
                      </a:r>
                    </a:p>
                  </a:txBody>
                  <a:tcPr marT="45723" marB="457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Marxism</a:t>
                      </a:r>
                    </a:p>
                  </a:txBody>
                  <a:tcPr marT="45723" marB="457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382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Most important actor</a:t>
                      </a:r>
                    </a:p>
                  </a:txBody>
                  <a:tcPr marT="45723" marB="4572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The state</a:t>
                      </a:r>
                    </a:p>
                  </a:txBody>
                  <a:tcPr marT="45723" marB="457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Individuals</a:t>
                      </a:r>
                    </a:p>
                  </a:txBody>
                  <a:tcPr marT="45723" marB="457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Capitalist class</a:t>
                      </a:r>
                    </a:p>
                  </a:txBody>
                  <a:tcPr marT="45723" marB="457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540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Role of the state</a:t>
                      </a:r>
                    </a:p>
                  </a:txBody>
                  <a:tcPr marT="45723" marB="4572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Intervene to allocate resources</a:t>
                      </a:r>
                    </a:p>
                  </a:txBody>
                  <a:tcPr marT="45723" marB="457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Property rights</a:t>
                      </a:r>
                    </a:p>
                  </a:txBody>
                  <a:tcPr marT="45723" marB="457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Protect/sustain the capitalist system</a:t>
                      </a:r>
                    </a:p>
                  </a:txBody>
                  <a:tcPr marT="45723" marB="457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40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Image of the IPE</a:t>
                      </a:r>
                    </a:p>
                  </a:txBody>
                  <a:tcPr marT="45723" marB="4572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Conflict – between states over trade</a:t>
                      </a:r>
                    </a:p>
                  </a:txBody>
                  <a:tcPr marT="45723" marB="457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Harmony</a:t>
                      </a:r>
                    </a:p>
                  </a:txBody>
                  <a:tcPr marT="45723" marB="457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Exploitation of labor</a:t>
                      </a:r>
                    </a:p>
                  </a:txBody>
                  <a:tcPr marT="45723" marB="457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40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Proper objective</a:t>
                      </a:r>
                    </a:p>
                  </a:txBody>
                  <a:tcPr marT="45723" marB="4572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Enhance national power</a:t>
                      </a:r>
                    </a:p>
                  </a:txBody>
                  <a:tcPr marT="45723" marB="457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Enhance aggregate social welfare</a:t>
                      </a:r>
                    </a:p>
                  </a:txBody>
                  <a:tcPr marT="45723" marB="457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Promote equal income distribution</a:t>
                      </a:r>
                    </a:p>
                  </a:txBody>
                  <a:tcPr marT="45723" marB="457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154288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>
          <a:extLst>
            <a:ext uri="{FF2B5EF4-FFF2-40B4-BE49-F238E27FC236}">
              <a16:creationId xmlns:a16="http://schemas.microsoft.com/office/drawing/2014/main" id="{35609CC8-D785-CDE9-C66C-D737D54A77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0DDC6810-1D79-DD55-0D06-889D59B07E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38460" y="541745"/>
            <a:ext cx="1143000" cy="201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2500" dirty="0">
                <a:solidFill>
                  <a:srgbClr val="FFFFFF"/>
                </a:solidFill>
                <a:latin typeface="Constantia" panose="02030602050306030303" pitchFamily="18" charset="0"/>
              </a:rPr>
              <a:t>I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705D98E-ACD4-FA23-042E-785C232555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09960" y="1665318"/>
            <a:ext cx="1676400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dirty="0" err="1">
                <a:solidFill>
                  <a:srgbClr val="FFFFFF"/>
                </a:solidFill>
                <a:latin typeface="Constantia" panose="02030602050306030303" pitchFamily="18" charset="0"/>
              </a:rPr>
              <a:t>nterests</a:t>
            </a:r>
            <a:endParaRPr lang="en-US" altLang="en-US" sz="2000" dirty="0">
              <a:solidFill>
                <a:srgbClr val="FFFFFF"/>
              </a:solidFill>
              <a:latin typeface="Constantia" panose="02030602050306030303" pitchFamily="18" charset="0"/>
            </a:endParaRP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en-US" altLang="en-US" sz="2000" dirty="0">
              <a:solidFill>
                <a:srgbClr val="FFFFFF"/>
              </a:solidFill>
              <a:latin typeface="Constantia" panose="02030602050306030303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83F82E-61EA-68A1-A41F-AD37AC1AC0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38460" y="2259201"/>
            <a:ext cx="1143000" cy="201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2500" dirty="0">
                <a:solidFill>
                  <a:srgbClr val="FFFFFF"/>
                </a:solidFill>
                <a:latin typeface="Constantia" panose="02030602050306030303" pitchFamily="18" charset="0"/>
              </a:rPr>
              <a:t>I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439EC5-9C77-D680-7320-02AA0C6A9E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09960" y="3382774"/>
            <a:ext cx="1676400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dirty="0" err="1">
                <a:solidFill>
                  <a:srgbClr val="FFFFFF"/>
                </a:solidFill>
                <a:latin typeface="Constantia" panose="02030602050306030303" pitchFamily="18" charset="0"/>
              </a:rPr>
              <a:t>deas</a:t>
            </a:r>
            <a:endParaRPr lang="en-US" altLang="en-US" sz="2000" dirty="0">
              <a:solidFill>
                <a:srgbClr val="FFFFFF"/>
              </a:solidFill>
              <a:latin typeface="Constantia" panose="02030602050306030303" pitchFamily="18" charset="0"/>
            </a:endParaRP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en-US" altLang="en-US" sz="2000" dirty="0">
              <a:solidFill>
                <a:srgbClr val="FFFFFF"/>
              </a:solidFill>
              <a:latin typeface="Constantia" panose="02030602050306030303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CB00CB-7767-07B0-AE9F-6C75C05239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3775" y="3976657"/>
            <a:ext cx="1143000" cy="201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2500" dirty="0">
                <a:solidFill>
                  <a:srgbClr val="FFFFFF"/>
                </a:solidFill>
                <a:latin typeface="Constantia" panose="02030602050306030303" pitchFamily="18" charset="0"/>
              </a:rPr>
              <a:t>I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8B339BE-076B-19AA-C0A8-2DFA8DBA0A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75274" y="5100230"/>
            <a:ext cx="2479221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dirty="0" err="1">
                <a:solidFill>
                  <a:srgbClr val="FFFFFF"/>
                </a:solidFill>
                <a:latin typeface="Constantia" panose="02030602050306030303" pitchFamily="18" charset="0"/>
              </a:rPr>
              <a:t>nstitutions</a:t>
            </a:r>
            <a:endParaRPr lang="en-US" altLang="en-US" sz="2000" dirty="0">
              <a:solidFill>
                <a:srgbClr val="FFFFFF"/>
              </a:solidFill>
              <a:latin typeface="Constantia" panose="02030602050306030303" pitchFamily="18" charset="0"/>
            </a:endParaRP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en-US" altLang="en-US" sz="2000" dirty="0">
              <a:solidFill>
                <a:srgbClr val="FFFFFF"/>
              </a:solidFill>
              <a:latin typeface="Constantia" panose="020306020503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8470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4" grpId="0"/>
      <p:bldP spid="6" grpId="0"/>
      <p:bldP spid="7" grpId="0"/>
      <p:bldP spid="8" grpId="0"/>
      <p:bldP spid="1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14708F78-8509-24C1-AEE3-B515825F1F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9ECCCA8-EE29-F789-358E-EDD35D9B4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5529F8-CED3-FFC6-2B84-8088282683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 </a:t>
            </a:r>
          </a:p>
        </p:txBody>
      </p:sp>
      <p:sp>
        <p:nvSpPr>
          <p:cNvPr id="28676" name="Slide Number Placeholder 1">
            <a:extLst>
              <a:ext uri="{FF2B5EF4-FFF2-40B4-BE49-F238E27FC236}">
                <a16:creationId xmlns:a16="http://schemas.microsoft.com/office/drawing/2014/main" id="{99ABD589-E465-2B4C-D5DB-048EFE8FC1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5A1C1680-4397-45D2-8422-6312670F0C23}" type="slidenum">
              <a:rPr lang="en-US" altLang="en-US" sz="1400"/>
              <a:pPr eaLnBrk="1" hangingPunct="1">
                <a:spcBef>
                  <a:spcPct val="0"/>
                </a:spcBef>
                <a:buFontTx/>
                <a:buNone/>
              </a:pPr>
              <a:t>27</a:t>
            </a:fld>
            <a:endParaRPr lang="en-US" altLang="en-US" sz="140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F66AE98-6640-1623-8FDC-54A6AF465336}"/>
              </a:ext>
            </a:extLst>
          </p:cNvPr>
          <p:cNvSpPr/>
          <p:nvPr/>
        </p:nvSpPr>
        <p:spPr>
          <a:xfrm>
            <a:off x="0" y="0"/>
            <a:ext cx="12192000" cy="1171903"/>
          </a:xfrm>
          <a:prstGeom prst="rect">
            <a:avLst/>
          </a:prstGeom>
          <a:solidFill>
            <a:srgbClr val="57068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400" b="1" dirty="0">
                <a:ea typeface="ＭＳ Ｐゴシック" panose="020B0600070205080204" pitchFamily="34" charset="-128"/>
              </a:rPr>
              <a:t>Interests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C12B3D4D-C031-18BE-B4CD-6D53F77EC721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1600200"/>
            <a:ext cx="9529763" cy="4525963"/>
          </a:xfr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609600" indent="-609600">
              <a:spcBef>
                <a:spcPct val="100000"/>
              </a:spcBef>
              <a:buFont typeface="Arial" panose="020B0604020202020204" pitchFamily="34" charset="0"/>
              <a:buChar char="•"/>
            </a:pPr>
            <a:r>
              <a:rPr lang="en-US" altLang="en-US" sz="2800" kern="0" dirty="0">
                <a:ea typeface="ＭＳ Ｐゴシック" panose="020B0600070205080204" pitchFamily="34" charset="-128"/>
              </a:rPr>
              <a:t>Material (income-related)*</a:t>
            </a:r>
          </a:p>
          <a:p>
            <a:pPr marL="609600" indent="-609600">
              <a:spcBef>
                <a:spcPct val="100000"/>
              </a:spcBef>
              <a:buFont typeface="Arial" panose="020B0604020202020204" pitchFamily="34" charset="0"/>
              <a:buChar char="•"/>
            </a:pPr>
            <a:r>
              <a:rPr lang="en-US" altLang="en-US" sz="2800" kern="0" dirty="0">
                <a:ea typeface="ＭＳ Ｐゴシック" panose="020B0600070205080204" pitchFamily="34" charset="-128"/>
              </a:rPr>
              <a:t>Shaped by:</a:t>
            </a:r>
          </a:p>
          <a:p>
            <a:pPr marL="990600" lvl="1" indent="-533400">
              <a:spcBef>
                <a:spcPct val="100000"/>
              </a:spcBef>
              <a:buFont typeface="+mj-lt"/>
              <a:buAutoNum type="arabicPeriod"/>
            </a:pPr>
            <a:r>
              <a:rPr lang="en-US" altLang="en-US" sz="2800" kern="0" dirty="0">
                <a:ea typeface="ＭＳ Ｐゴシック" panose="020B0600070205080204" pitchFamily="34" charset="-128"/>
              </a:rPr>
              <a:t>Skill level (</a:t>
            </a:r>
            <a:r>
              <a:rPr lang="en-US" altLang="en-US" sz="2800" b="1" kern="0" dirty="0">
                <a:solidFill>
                  <a:srgbClr val="7030A0"/>
                </a:solidFill>
                <a:ea typeface="ＭＳ Ｐゴシック" panose="020B0600070205080204" pitchFamily="34" charset="-128"/>
              </a:rPr>
              <a:t>factor of production – capital vs. labor</a:t>
            </a:r>
            <a:r>
              <a:rPr lang="en-US" altLang="en-US" sz="2800" kern="0" dirty="0">
                <a:ea typeface="ＭＳ Ｐゴシック" panose="020B0600070205080204" pitchFamily="34" charset="-128"/>
              </a:rPr>
              <a:t>)</a:t>
            </a:r>
          </a:p>
          <a:p>
            <a:pPr marL="990600" lvl="1" indent="-533400">
              <a:spcBef>
                <a:spcPct val="100000"/>
              </a:spcBef>
              <a:buFont typeface="+mj-lt"/>
              <a:buAutoNum type="arabicPeriod"/>
            </a:pPr>
            <a:r>
              <a:rPr lang="en-US" altLang="en-US" sz="2800" kern="0" dirty="0">
                <a:ea typeface="ＭＳ Ｐゴシック" panose="020B0600070205080204" pitchFamily="34" charset="-128"/>
              </a:rPr>
              <a:t>Industry (</a:t>
            </a:r>
            <a:r>
              <a:rPr lang="en-US" altLang="en-US" sz="2800" b="1" kern="0" dirty="0">
                <a:solidFill>
                  <a:srgbClr val="7030A0"/>
                </a:solidFill>
                <a:ea typeface="ＭＳ Ｐゴシック" panose="020B0600070205080204" pitchFamily="34" charset="-128"/>
              </a:rPr>
              <a:t>sector</a:t>
            </a:r>
            <a:r>
              <a:rPr lang="en-US" altLang="en-US" sz="2800" kern="0" dirty="0">
                <a:ea typeface="ＭＳ Ｐゴシック" panose="020B0600070205080204" pitchFamily="34" charset="-128"/>
              </a:rPr>
              <a:t>)</a:t>
            </a:r>
          </a:p>
        </p:txBody>
      </p:sp>
      <p:pic>
        <p:nvPicPr>
          <p:cNvPr id="20482" name="Picture 2">
            <a:extLst>
              <a:ext uri="{FF2B5EF4-FFF2-40B4-BE49-F238E27FC236}">
                <a16:creationId xmlns:a16="http://schemas.microsoft.com/office/drawing/2014/main" id="{C4646658-CD9D-DE53-281F-6AF130C9B7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7051" y="1129562"/>
            <a:ext cx="2898775" cy="2733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4" name="Picture 4">
            <a:extLst>
              <a:ext uri="{FF2B5EF4-FFF2-40B4-BE49-F238E27FC236}">
                <a16:creationId xmlns:a16="http://schemas.microsoft.com/office/drawing/2014/main" id="{4E46A000-FAEC-83B1-4A4E-1AA82665BE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2538" y="4114800"/>
            <a:ext cx="27432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4972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 autoUpdateAnimBg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>
          <a:extLst>
            <a:ext uri="{FF2B5EF4-FFF2-40B4-BE49-F238E27FC236}">
              <a16:creationId xmlns:a16="http://schemas.microsoft.com/office/drawing/2014/main" id="{275A902B-CC17-8F2D-89A1-BC3C8C8196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79128B8-05F6-28E3-E4A6-A9B5CC5C305A}"/>
              </a:ext>
            </a:extLst>
          </p:cNvPr>
          <p:cNvSpPr txBox="1"/>
          <p:nvPr/>
        </p:nvSpPr>
        <p:spPr>
          <a:xfrm>
            <a:off x="1" y="1648298"/>
            <a:ext cx="12191999" cy="151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zh-CN" sz="5400" b="1" dirty="0">
                <a:solidFill>
                  <a:srgbClr val="FFFFFF"/>
                </a:solidFill>
                <a:latin typeface="Constantia" panose="02030602050306030303" pitchFamily="18" charset="0"/>
              </a:rPr>
              <a:t>Winners &amp; Losers</a:t>
            </a:r>
            <a:endParaRPr lang="en-US" sz="5400" b="1" dirty="0"/>
          </a:p>
        </p:txBody>
      </p:sp>
    </p:spTree>
    <p:extLst>
      <p:ext uri="{BB962C8B-B14F-4D97-AF65-F5344CB8AC3E}">
        <p14:creationId xmlns:p14="http://schemas.microsoft.com/office/powerpoint/2010/main" val="21812306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6ABA58-542C-474C-C65F-632531E11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AFA9B4-153F-8A80-E5D6-96F5B472CD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C5F026-8C20-10CD-6C06-FA844DFDE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98C8A-6F2F-445D-A493-300475D44FC8}" type="slidenum">
              <a:rPr lang="en-US" altLang="en-US" smtClean="0"/>
              <a:pPr/>
              <a:t>29</a:t>
            </a:fld>
            <a:endParaRPr lang="en-US" altLang="en-US"/>
          </a:p>
        </p:txBody>
      </p:sp>
      <p:pic>
        <p:nvPicPr>
          <p:cNvPr id="26626" name="Picture 2">
            <a:extLst>
              <a:ext uri="{FF2B5EF4-FFF2-40B4-BE49-F238E27FC236}">
                <a16:creationId xmlns:a16="http://schemas.microsoft.com/office/drawing/2014/main" id="{35E8BF05-B200-B058-B9E2-52F142B6EC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2356" y="1300162"/>
            <a:ext cx="6006757" cy="400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6D15E12-7F27-5F08-310C-74A4392E18A1}"/>
              </a:ext>
            </a:extLst>
          </p:cNvPr>
          <p:cNvSpPr txBox="1"/>
          <p:nvPr/>
        </p:nvSpPr>
        <p:spPr>
          <a:xfrm>
            <a:off x="341654" y="930830"/>
            <a:ext cx="5316195" cy="52014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3600" b="1" i="0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Arial" charset="0"/>
              </a:rPr>
              <a:t>Winners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dirty="0">
                <a:latin typeface="Arial" charset="0"/>
              </a:rPr>
              <a:t>U.S. solar panel manufacturers &amp; workers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b="1" dirty="0">
                <a:latin typeface="Arial" charset="0"/>
              </a:rPr>
              <a:t>…</a:t>
            </a:r>
          </a:p>
          <a:p>
            <a:endParaRPr kumimoji="0" lang="en-US" sz="3600" b="1" i="0" u="none" strike="noStrike" cap="none" normalizeH="0" baseline="0" dirty="0">
              <a:ln>
                <a:noFill/>
              </a:ln>
              <a:solidFill>
                <a:srgbClr val="7030A0"/>
              </a:solidFill>
              <a:effectLst/>
              <a:latin typeface="Arial" charset="0"/>
            </a:endParaRPr>
          </a:p>
          <a:p>
            <a:r>
              <a:rPr kumimoji="0" lang="en-US" sz="3600" b="1" i="0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Arial" charset="0"/>
              </a:rPr>
              <a:t>Losers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0" lang="en-US" sz="2800" i="0" u="none" strike="noStrike" cap="none" normalizeH="0" baseline="0" dirty="0">
                <a:ln>
                  <a:noFill/>
                </a:ln>
                <a:effectLst/>
                <a:latin typeface="Arial" charset="0"/>
              </a:rPr>
              <a:t>U.S. consumers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dirty="0">
                <a:latin typeface="Arial" charset="0"/>
              </a:rPr>
              <a:t>Chinese solar panel manufacturers &amp; workers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0" lang="en-US" sz="2800" i="0" u="none" strike="noStrike" cap="none" normalizeH="0" baseline="0" dirty="0">
                <a:ln>
                  <a:noFill/>
                </a:ln>
                <a:effectLst/>
                <a:latin typeface="Arial" charset="0"/>
              </a:rPr>
              <a:t>Environmentalists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dirty="0">
                <a:latin typeface="Arial" charset="0"/>
              </a:rPr>
              <a:t>…</a:t>
            </a:r>
            <a:endParaRPr kumimoji="0" lang="en-US" sz="2800" i="0" u="none" strike="noStrike" cap="none" normalizeH="0" baseline="0" dirty="0">
              <a:ln>
                <a:noFill/>
              </a:ln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8687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>
          <a:extLst>
            <a:ext uri="{FF2B5EF4-FFF2-40B4-BE49-F238E27FC236}">
              <a16:creationId xmlns:a16="http://schemas.microsoft.com/office/drawing/2014/main" id="{70A90C01-5048-9024-44D0-BAAE3D8AAA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E98204A-AC50-0434-EDFD-BD96619D4733}"/>
              </a:ext>
            </a:extLst>
          </p:cNvPr>
          <p:cNvSpPr txBox="1"/>
          <p:nvPr/>
        </p:nvSpPr>
        <p:spPr>
          <a:xfrm>
            <a:off x="1138689" y="1648298"/>
            <a:ext cx="5187350" cy="151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zh-CN" sz="5400" b="1" dirty="0">
                <a:solidFill>
                  <a:srgbClr val="FFFFFF"/>
                </a:solidFill>
                <a:latin typeface="Constantia" panose="02030602050306030303" pitchFamily="18" charset="0"/>
              </a:rPr>
              <a:t>Excellence</a:t>
            </a:r>
            <a:endParaRPr lang="en-US" sz="54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C8B19C9-DDAC-CBB9-B3D4-D5C230934D34}"/>
              </a:ext>
            </a:extLst>
          </p:cNvPr>
          <p:cNvSpPr txBox="1"/>
          <p:nvPr/>
        </p:nvSpPr>
        <p:spPr>
          <a:xfrm>
            <a:off x="6277156" y="1593663"/>
            <a:ext cx="5187350" cy="151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zh-CN" sz="5400" b="1" dirty="0">
                <a:solidFill>
                  <a:srgbClr val="FFFFFF"/>
                </a:solidFill>
                <a:latin typeface="Constantia" panose="02030602050306030303" pitchFamily="18" charset="0"/>
              </a:rPr>
              <a:t>Reasonable</a:t>
            </a:r>
            <a:endParaRPr lang="en-US" sz="54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C3C2B02-069A-9BDB-7FAC-7DC756E55C0E}"/>
              </a:ext>
            </a:extLst>
          </p:cNvPr>
          <p:cNvSpPr txBox="1"/>
          <p:nvPr/>
        </p:nvSpPr>
        <p:spPr>
          <a:xfrm>
            <a:off x="1138689" y="3693453"/>
            <a:ext cx="5187350" cy="151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zh-CN" sz="5400" b="1" dirty="0">
                <a:solidFill>
                  <a:srgbClr val="FFFFFF"/>
                </a:solidFill>
                <a:latin typeface="Constantia" panose="02030602050306030303" pitchFamily="18" charset="0"/>
              </a:rPr>
              <a:t>Compassionate</a:t>
            </a:r>
            <a:endParaRPr lang="en-US" sz="54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BB40A6-C690-5376-C603-CC6A869CCF75}"/>
              </a:ext>
            </a:extLst>
          </p:cNvPr>
          <p:cNvSpPr txBox="1"/>
          <p:nvPr/>
        </p:nvSpPr>
        <p:spPr>
          <a:xfrm>
            <a:off x="6432432" y="3748088"/>
            <a:ext cx="5187350" cy="151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zh-CN" sz="5400" b="1" dirty="0">
                <a:solidFill>
                  <a:srgbClr val="FFFFFF"/>
                </a:solidFill>
                <a:latin typeface="Constantia" panose="02030602050306030303" pitchFamily="18" charset="0"/>
              </a:rPr>
              <a:t>Flexible</a:t>
            </a:r>
            <a:endParaRPr lang="en-US" sz="5400" b="1" dirty="0"/>
          </a:p>
        </p:txBody>
      </p:sp>
    </p:spTree>
    <p:extLst>
      <p:ext uri="{BB962C8B-B14F-4D97-AF65-F5344CB8AC3E}">
        <p14:creationId xmlns:p14="http://schemas.microsoft.com/office/powerpoint/2010/main" val="3130695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/>
      <p:bldP spid="4" grpId="0"/>
      <p:bldP spid="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CC58CD9F-EC37-3FAC-F694-57A0D6FD53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EEDA21B-7744-8AE8-7FD5-A4D8780447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DE37E2-0D69-9E2C-49B2-34EAE0AF4E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 </a:t>
            </a:r>
          </a:p>
        </p:txBody>
      </p:sp>
      <p:sp>
        <p:nvSpPr>
          <p:cNvPr id="28676" name="Slide Number Placeholder 1">
            <a:extLst>
              <a:ext uri="{FF2B5EF4-FFF2-40B4-BE49-F238E27FC236}">
                <a16:creationId xmlns:a16="http://schemas.microsoft.com/office/drawing/2014/main" id="{AE7234C9-86E8-6862-11B0-DE8111C67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5A1C1680-4397-45D2-8422-6312670F0C23}" type="slidenum">
              <a:rPr lang="en-US" altLang="en-US" sz="1400"/>
              <a:pPr eaLnBrk="1" hangingPunct="1">
                <a:spcBef>
                  <a:spcPct val="0"/>
                </a:spcBef>
                <a:buFontTx/>
                <a:buNone/>
              </a:pPr>
              <a:t>30</a:t>
            </a:fld>
            <a:endParaRPr lang="en-US" altLang="en-US" sz="140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71ACF6-30F7-DD68-E087-60F28D3EFB4B}"/>
              </a:ext>
            </a:extLst>
          </p:cNvPr>
          <p:cNvSpPr/>
          <p:nvPr/>
        </p:nvSpPr>
        <p:spPr>
          <a:xfrm>
            <a:off x="0" y="0"/>
            <a:ext cx="12192000" cy="1171903"/>
          </a:xfrm>
          <a:prstGeom prst="rect">
            <a:avLst/>
          </a:prstGeom>
          <a:solidFill>
            <a:srgbClr val="57068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400" b="1" dirty="0">
                <a:ea typeface="ＭＳ Ｐゴシック" panose="020B0600070205080204" pitchFamily="34" charset="-128"/>
              </a:rPr>
              <a:t>Ideas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D8867969-0E75-E0CA-03E2-E7D13DBE9E16}"/>
              </a:ext>
            </a:extLst>
          </p:cNvPr>
          <p:cNvSpPr txBox="1">
            <a:spLocks noChangeArrowheads="1"/>
          </p:cNvSpPr>
          <p:nvPr/>
        </p:nvSpPr>
        <p:spPr>
          <a:xfrm>
            <a:off x="76199" y="1600200"/>
            <a:ext cx="11796713" cy="4953000"/>
          </a:xfr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457200">
              <a:spcBef>
                <a:spcPct val="66000"/>
              </a:spcBef>
              <a:buFont typeface="Arial" panose="020B0604020202020204" pitchFamily="34" charset="0"/>
              <a:buChar char="•"/>
            </a:pPr>
            <a:r>
              <a:rPr lang="en-US" altLang="en-US" sz="3200" kern="0" dirty="0">
                <a:ea typeface="ＭＳ Ｐゴシック" panose="020B0600070205080204" pitchFamily="34" charset="-128"/>
              </a:rPr>
              <a:t>How does policy translate into outcome?</a:t>
            </a:r>
          </a:p>
          <a:p>
            <a:pPr marL="457200" indent="-457200">
              <a:spcBef>
                <a:spcPct val="66000"/>
              </a:spcBef>
              <a:buFont typeface="Arial" panose="020B0604020202020204" pitchFamily="34" charset="0"/>
              <a:buChar char="•"/>
            </a:pPr>
            <a:r>
              <a:rPr lang="en-US" altLang="en-US" sz="3200" kern="0" dirty="0">
                <a:ea typeface="ＭＳ Ｐゴシック" panose="020B0600070205080204" pitchFamily="34" charset="-128"/>
              </a:rPr>
              <a:t>We care about outcomes </a:t>
            </a:r>
          </a:p>
          <a:p>
            <a:pPr lvl="2" indent="-4572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en-US" sz="2800" kern="0" dirty="0">
                <a:ea typeface="ＭＳ Ｐゴシック" panose="020B0600070205080204" pitchFamily="34" charset="-128"/>
              </a:rPr>
              <a:t>policies are just a means to an end</a:t>
            </a:r>
          </a:p>
          <a:p>
            <a:pPr marL="457200" indent="-457200">
              <a:spcBef>
                <a:spcPct val="66000"/>
              </a:spcBef>
              <a:buFont typeface="Arial" panose="020B0604020202020204" pitchFamily="34" charset="0"/>
              <a:buChar char="•"/>
            </a:pPr>
            <a:r>
              <a:rPr lang="en-US" altLang="en-US" sz="3200" kern="0" dirty="0">
                <a:ea typeface="ＭＳ Ｐゴシック" panose="020B0600070205080204" pitchFamily="34" charset="-128"/>
              </a:rPr>
              <a:t>So, beliefs matter</a:t>
            </a:r>
          </a:p>
          <a:p>
            <a:pPr marL="971550" lvl="2" indent="-5143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en-US" sz="2800" kern="0" dirty="0">
                <a:ea typeface="ＭＳ Ｐゴシック" panose="020B0600070205080204" pitchFamily="34" charset="-128"/>
              </a:rPr>
              <a:t>What is the causal relationship between policy &amp; outcome?</a:t>
            </a:r>
          </a:p>
          <a:p>
            <a:pPr marL="457200" indent="-457200">
              <a:spcBef>
                <a:spcPct val="66000"/>
              </a:spcBef>
              <a:buFont typeface="Arial" panose="020B0604020202020204" pitchFamily="34" charset="0"/>
              <a:buChar char="•"/>
            </a:pPr>
            <a:r>
              <a:rPr lang="en-US" altLang="en-US" sz="3200" kern="0" dirty="0">
                <a:ea typeface="ＭＳ Ｐゴシック" panose="020B0600070205080204" pitchFamily="34" charset="-128"/>
              </a:rPr>
              <a:t>In the short-run, what may matter is not if an idea is empirically valid but whether people believe it</a:t>
            </a:r>
          </a:p>
        </p:txBody>
      </p:sp>
    </p:spTree>
    <p:extLst>
      <p:ext uri="{BB962C8B-B14F-4D97-AF65-F5344CB8AC3E}">
        <p14:creationId xmlns:p14="http://schemas.microsoft.com/office/powerpoint/2010/main" val="999960570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autoUpdateAnimBg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>
          <a:extLst>
            <a:ext uri="{FF2B5EF4-FFF2-40B4-BE49-F238E27FC236}">
              <a16:creationId xmlns:a16="http://schemas.microsoft.com/office/drawing/2014/main" id="{2E2F19B8-58FE-4357-842C-31E03CBCC8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3BAF5E-4539-6192-EA52-0E5CF59EF32E}"/>
              </a:ext>
            </a:extLst>
          </p:cNvPr>
          <p:cNvSpPr txBox="1"/>
          <p:nvPr/>
        </p:nvSpPr>
        <p:spPr>
          <a:xfrm>
            <a:off x="1" y="1648298"/>
            <a:ext cx="12191999" cy="151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zh-CN" sz="5400" b="1" dirty="0">
                <a:solidFill>
                  <a:srgbClr val="FFFFFF"/>
                </a:solidFill>
                <a:latin typeface="Constantia" panose="02030602050306030303" pitchFamily="18" charset="0"/>
              </a:rPr>
              <a:t>Institutions!</a:t>
            </a:r>
            <a:endParaRPr lang="en-US" sz="5400" b="1" dirty="0"/>
          </a:p>
        </p:txBody>
      </p:sp>
    </p:spTree>
    <p:extLst>
      <p:ext uri="{BB962C8B-B14F-4D97-AF65-F5344CB8AC3E}">
        <p14:creationId xmlns:p14="http://schemas.microsoft.com/office/powerpoint/2010/main" val="27250502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16E2C-95E0-6405-6822-8DE898C52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3AEB20-0BBD-97D1-2F86-9D8F18B9B0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3F073C-5D3E-9320-8846-5D6E66D8E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en-US" dirty="0"/>
              <a:t>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3F94663-EABE-3508-2E49-00FD9D24E6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27F1D64-7F1F-8914-697D-B9BB1B491684}"/>
              </a:ext>
            </a:extLst>
          </p:cNvPr>
          <p:cNvSpPr/>
          <p:nvPr/>
        </p:nvSpPr>
        <p:spPr>
          <a:xfrm>
            <a:off x="6657975" y="6029325"/>
            <a:ext cx="1671638" cy="37147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5021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CBD0777A-FD9B-2549-E4B1-5C924CB5C4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45039B9-6D55-E9B1-39B7-57777CFC65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CEC90D-FDBE-A210-0B97-182FB67796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 </a:t>
            </a:r>
          </a:p>
        </p:txBody>
      </p:sp>
      <p:sp>
        <p:nvSpPr>
          <p:cNvPr id="28676" name="Slide Number Placeholder 1">
            <a:extLst>
              <a:ext uri="{FF2B5EF4-FFF2-40B4-BE49-F238E27FC236}">
                <a16:creationId xmlns:a16="http://schemas.microsoft.com/office/drawing/2014/main" id="{771F0039-22EB-754C-78DC-68712D17C0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5A1C1680-4397-45D2-8422-6312670F0C23}" type="slidenum">
              <a:rPr lang="en-US" altLang="en-US" sz="1400"/>
              <a:pPr eaLnBrk="1" hangingPunct="1">
                <a:spcBef>
                  <a:spcPct val="0"/>
                </a:spcBef>
                <a:buFontTx/>
                <a:buNone/>
              </a:pPr>
              <a:t>33</a:t>
            </a:fld>
            <a:endParaRPr lang="en-US" altLang="en-US" sz="140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B3D5D93-782E-FF2B-285F-640CB964309C}"/>
              </a:ext>
            </a:extLst>
          </p:cNvPr>
          <p:cNvSpPr/>
          <p:nvPr/>
        </p:nvSpPr>
        <p:spPr>
          <a:xfrm>
            <a:off x="0" y="0"/>
            <a:ext cx="12192000" cy="1171903"/>
          </a:xfrm>
          <a:prstGeom prst="rect">
            <a:avLst/>
          </a:prstGeom>
          <a:solidFill>
            <a:srgbClr val="57068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400" b="1" dirty="0">
                <a:ea typeface="ＭＳ Ｐゴシック" panose="020B0600070205080204" pitchFamily="34" charset="-128"/>
              </a:rPr>
              <a:t>Institutions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E42C2ABE-3CEA-9A5C-7BA9-386F6E5F579E}"/>
              </a:ext>
            </a:extLst>
          </p:cNvPr>
          <p:cNvSpPr txBox="1">
            <a:spLocks noChangeArrowheads="1"/>
          </p:cNvSpPr>
          <p:nvPr/>
        </p:nvSpPr>
        <p:spPr>
          <a:xfrm>
            <a:off x="152400" y="1171903"/>
            <a:ext cx="8915400" cy="4525963"/>
          </a:xfr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sz="2800" b="1" kern="0" dirty="0">
                <a:solidFill>
                  <a:srgbClr val="7030A0"/>
                </a:solidFill>
                <a:ea typeface="ＭＳ Ｐゴシック" panose="020B0600070205080204" pitchFamily="34" charset="-128"/>
              </a:rPr>
              <a:t>Domestic</a:t>
            </a:r>
            <a:r>
              <a:rPr lang="en-US" altLang="en-US" sz="2800" kern="0" dirty="0">
                <a:ea typeface="ＭＳ Ｐゴシック" panose="020B0600070205080204" pitchFamily="34" charset="-128"/>
              </a:rPr>
              <a:t> institutions:</a:t>
            </a:r>
          </a:p>
          <a:p>
            <a:pPr marL="8001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sz="2800" kern="0" dirty="0">
                <a:ea typeface="ＭＳ Ｐゴシック" panose="020B0600070205080204" pitchFamily="34" charset="-128"/>
              </a:rPr>
              <a:t>Democracy vs. dictatorship (elections) </a:t>
            </a:r>
          </a:p>
          <a:p>
            <a:pPr marL="8001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sz="2800" kern="0" dirty="0">
                <a:ea typeface="ＭＳ Ｐゴシック" panose="020B0600070205080204" pitchFamily="34" charset="-128"/>
              </a:rPr>
              <a:t>Parliamentary vs. Presidential</a:t>
            </a:r>
          </a:p>
          <a:p>
            <a:pPr marL="8001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sz="2800" kern="0" dirty="0">
                <a:ea typeface="ＭＳ Ｐゴシック" panose="020B0600070205080204" pitchFamily="34" charset="-128"/>
              </a:rPr>
              <a:t>Multi-party vs. two-party vs. one-party vs. no party</a:t>
            </a:r>
          </a:p>
          <a:p>
            <a:pPr marL="8001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sz="2800" kern="0" dirty="0">
                <a:ea typeface="ＭＳ Ｐゴシック" panose="020B0600070205080204" pitchFamily="34" charset="-128"/>
              </a:rPr>
              <a:t>Federal vs. unitary</a:t>
            </a:r>
          </a:p>
          <a:p>
            <a:pPr marL="342900" indent="-342900">
              <a:lnSpc>
                <a:spcPct val="150000"/>
              </a:lnSpc>
              <a:spcBef>
                <a:spcPct val="55000"/>
              </a:spcBef>
              <a:buFont typeface="Arial" panose="020B0604020202020204" pitchFamily="34" charset="0"/>
              <a:buChar char="•"/>
            </a:pPr>
            <a:r>
              <a:rPr lang="en-US" altLang="en-US" sz="2800" b="1" kern="0" dirty="0">
                <a:solidFill>
                  <a:srgbClr val="7030A0"/>
                </a:solidFill>
                <a:ea typeface="ＭＳ Ｐゴシック" panose="020B0600070205080204" pitchFamily="34" charset="-128"/>
              </a:rPr>
              <a:t>International</a:t>
            </a:r>
            <a:r>
              <a:rPr lang="en-US" altLang="en-US" sz="2800" kern="0" dirty="0">
                <a:ea typeface="ＭＳ Ｐゴシック" panose="020B0600070205080204" pitchFamily="34" charset="-128"/>
              </a:rPr>
              <a:t> institutions</a:t>
            </a:r>
          </a:p>
          <a:p>
            <a:pPr marL="8001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sz="2800" kern="0" dirty="0">
                <a:ea typeface="ＭＳ Ｐゴシック" panose="020B0600070205080204" pitchFamily="34" charset="-128"/>
              </a:rPr>
              <a:t>WTO, IMF, World Bank, United Nations, regional institutions/arrangements </a:t>
            </a:r>
          </a:p>
        </p:txBody>
      </p:sp>
    </p:spTree>
    <p:extLst>
      <p:ext uri="{BB962C8B-B14F-4D97-AF65-F5344CB8AC3E}">
        <p14:creationId xmlns:p14="http://schemas.microsoft.com/office/powerpoint/2010/main" val="3120219433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650D2431-0499-939E-C4CC-00D37601AD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973CF6C-4F18-358D-17B0-C36BFF6B2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E3D3CF-B6B2-1EA6-4E75-C8D4D0ED34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 </a:t>
            </a:r>
          </a:p>
        </p:txBody>
      </p:sp>
      <p:sp>
        <p:nvSpPr>
          <p:cNvPr id="28676" name="Slide Number Placeholder 1">
            <a:extLst>
              <a:ext uri="{FF2B5EF4-FFF2-40B4-BE49-F238E27FC236}">
                <a16:creationId xmlns:a16="http://schemas.microsoft.com/office/drawing/2014/main" id="{3C188B31-C2D3-7C26-AEF9-538D57FD08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5A1C1680-4397-45D2-8422-6312670F0C23}" type="slidenum">
              <a:rPr lang="en-US" altLang="en-US" sz="1400"/>
              <a:pPr eaLnBrk="1" hangingPunct="1">
                <a:spcBef>
                  <a:spcPct val="0"/>
                </a:spcBef>
                <a:buFontTx/>
                <a:buNone/>
              </a:pPr>
              <a:t>34</a:t>
            </a:fld>
            <a:endParaRPr lang="en-US" altLang="en-US" sz="140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2080844-2A1C-462A-B325-BC4D2B8173AA}"/>
              </a:ext>
            </a:extLst>
          </p:cNvPr>
          <p:cNvSpPr/>
          <p:nvPr/>
        </p:nvSpPr>
        <p:spPr>
          <a:xfrm>
            <a:off x="0" y="0"/>
            <a:ext cx="12192000" cy="1171903"/>
          </a:xfrm>
          <a:prstGeom prst="rect">
            <a:avLst/>
          </a:prstGeom>
          <a:solidFill>
            <a:srgbClr val="57068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400" b="1" dirty="0">
                <a:ea typeface="ＭＳ Ｐゴシック" panose="020B0600070205080204" pitchFamily="34" charset="-128"/>
              </a:rPr>
              <a:t>Political Institutions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63F58B6F-49E4-76AC-3583-9400E14C0649}"/>
              </a:ext>
            </a:extLst>
          </p:cNvPr>
          <p:cNvSpPr txBox="1">
            <a:spLocks noChangeArrowheads="1"/>
          </p:cNvSpPr>
          <p:nvPr/>
        </p:nvSpPr>
        <p:spPr>
          <a:xfrm>
            <a:off x="152400" y="1300491"/>
            <a:ext cx="8915400" cy="4525963"/>
          </a:xfr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457200">
              <a:lnSpc>
                <a:spcPct val="150000"/>
              </a:lnSpc>
              <a:spcBef>
                <a:spcPct val="100000"/>
              </a:spcBef>
              <a:buFont typeface="Arial" panose="020B0604020202020204" pitchFamily="34" charset="0"/>
              <a:buChar char="•"/>
            </a:pPr>
            <a:r>
              <a:rPr lang="en-US" altLang="en-US" sz="2800" dirty="0">
                <a:ea typeface="ＭＳ Ｐゴシック" panose="020B0600070205080204" pitchFamily="34" charset="-128"/>
              </a:rPr>
              <a:t>Shape the </a:t>
            </a:r>
            <a:r>
              <a:rPr lang="en-US" altLang="en-US" sz="2800" b="1" dirty="0">
                <a:solidFill>
                  <a:srgbClr val="7030A0"/>
                </a:solidFill>
                <a:ea typeface="ＭＳ Ｐゴシック" panose="020B0600070205080204" pitchFamily="34" charset="-128"/>
              </a:rPr>
              <a:t>incentives</a:t>
            </a:r>
            <a:r>
              <a:rPr lang="en-US" altLang="en-US" sz="2800" dirty="0">
                <a:ea typeface="ＭＳ Ｐゴシック" panose="020B0600070205080204" pitchFamily="34" charset="-128"/>
              </a:rPr>
              <a:t> of political leaders</a:t>
            </a:r>
          </a:p>
          <a:p>
            <a:pPr marL="457200" indent="-457200">
              <a:lnSpc>
                <a:spcPct val="150000"/>
              </a:lnSpc>
              <a:spcBef>
                <a:spcPct val="100000"/>
              </a:spcBef>
              <a:buFont typeface="Arial" panose="020B0604020202020204" pitchFamily="34" charset="0"/>
              <a:buChar char="•"/>
            </a:pPr>
            <a:r>
              <a:rPr lang="en-US" altLang="en-US" sz="2800" dirty="0">
                <a:ea typeface="ＭＳ Ｐゴシック" panose="020B0600070205080204" pitchFamily="34" charset="-128"/>
              </a:rPr>
              <a:t>Under democracy, leaders survive by winning votes</a:t>
            </a:r>
          </a:p>
          <a:p>
            <a:pPr marL="457200" indent="-457200">
              <a:lnSpc>
                <a:spcPct val="150000"/>
              </a:lnSpc>
              <a:spcBef>
                <a:spcPct val="100000"/>
              </a:spcBef>
              <a:buFont typeface="Arial" panose="020B0604020202020204" pitchFamily="34" charset="0"/>
              <a:buChar char="•"/>
            </a:pPr>
            <a:r>
              <a:rPr lang="en-US" altLang="en-US" sz="2800" dirty="0">
                <a:ea typeface="ＭＳ Ｐゴシック" panose="020B0600070205080204" pitchFamily="34" charset="-128"/>
              </a:rPr>
              <a:t>Under dictatorship, leaders survive by satisfying elite constituents: </a:t>
            </a:r>
          </a:p>
          <a:p>
            <a:pPr marL="914400" lvl="1" indent="-4572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en-US" sz="2800" dirty="0">
                <a:ea typeface="ＭＳ Ｐゴシック" panose="020B0600070205080204" pitchFamily="34" charset="-128"/>
              </a:rPr>
              <a:t>military, big business, foreign interests, etc.</a:t>
            </a:r>
          </a:p>
          <a:p>
            <a:pPr marL="457200" indent="-4572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en-US" sz="2800">
                <a:ea typeface="ＭＳ Ｐゴシック" panose="020B0600070205080204" pitchFamily="34" charset="-128"/>
              </a:rPr>
              <a:t>…</a:t>
            </a:r>
            <a:endParaRPr lang="en-US" altLang="en-US" sz="2800" dirty="0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59656701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>
          <a:extLst>
            <a:ext uri="{FF2B5EF4-FFF2-40B4-BE49-F238E27FC236}">
              <a16:creationId xmlns:a16="http://schemas.microsoft.com/office/drawing/2014/main" id="{8150D74F-E067-F56E-98F1-2CA569317E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DB4EB25-5366-C70E-2A73-635C13F44CC3}"/>
              </a:ext>
            </a:extLst>
          </p:cNvPr>
          <p:cNvSpPr txBox="1"/>
          <p:nvPr/>
        </p:nvSpPr>
        <p:spPr>
          <a:xfrm>
            <a:off x="1" y="1648298"/>
            <a:ext cx="12191999" cy="2831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5400" b="1" dirty="0">
                <a:solidFill>
                  <a:srgbClr val="FFFFFF"/>
                </a:solidFill>
                <a:latin typeface="Constantia" panose="02030602050306030303" pitchFamily="18" charset="0"/>
              </a:rPr>
              <a:t>Institutions </a:t>
            </a:r>
          </a:p>
          <a:p>
            <a:pPr algn="ctr"/>
            <a:r>
              <a:rPr lang="zh-CN" altLang="en-US" sz="8000" b="1" dirty="0">
                <a:solidFill>
                  <a:srgbClr val="FFFFFF"/>
                </a:solidFill>
                <a:latin typeface="Constantia" panose="02030602050306030303" pitchFamily="18" charset="0"/>
              </a:rPr>
              <a:t>≈</a:t>
            </a:r>
            <a:endParaRPr lang="en-US" altLang="zh-CN" sz="5400" b="1" dirty="0">
              <a:solidFill>
                <a:srgbClr val="FFFFFF"/>
              </a:solidFill>
              <a:latin typeface="Constantia" panose="02030602050306030303" pitchFamily="18" charset="0"/>
            </a:endParaRPr>
          </a:p>
          <a:p>
            <a:pPr algn="ctr"/>
            <a:r>
              <a:rPr lang="zh-CN" altLang="en-US" sz="4400" b="1" dirty="0">
                <a:solidFill>
                  <a:srgbClr val="FFFFFF"/>
                </a:solidFill>
                <a:latin typeface="Constantia" panose="02030602050306030303" pitchFamily="18" charset="0"/>
              </a:rPr>
              <a:t> </a:t>
            </a:r>
            <a:r>
              <a:rPr lang="en-US" altLang="zh-CN" sz="4400" b="1" dirty="0">
                <a:solidFill>
                  <a:srgbClr val="FFFFFF"/>
                </a:solidFill>
                <a:latin typeface="Constantia" panose="02030602050306030303" pitchFamily="18" charset="0"/>
              </a:rPr>
              <a:t>Who’s preferences matter, and by how much</a:t>
            </a:r>
            <a:endParaRPr 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50909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B24FDD7-389D-2C40-0953-E882D6CEFB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75B9E-0EC3-48F4-8675-C50D3D8ED940}" type="slidenum">
              <a:rPr lang="en-US" smtClean="0"/>
              <a:t>36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713C087-CB69-9B11-880E-8DF38C9EC9BD}"/>
              </a:ext>
            </a:extLst>
          </p:cNvPr>
          <p:cNvSpPr/>
          <p:nvPr/>
        </p:nvSpPr>
        <p:spPr>
          <a:xfrm>
            <a:off x="0" y="0"/>
            <a:ext cx="12192000" cy="1171903"/>
          </a:xfrm>
          <a:prstGeom prst="rect">
            <a:avLst/>
          </a:prstGeom>
          <a:solidFill>
            <a:srgbClr val="57068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600" b="1" dirty="0">
                <a:latin typeface="Arial Body"/>
                <a:cs typeface="Arial" panose="020B0604020202020204" pitchFamily="34" charset="0"/>
              </a:rPr>
              <a:t>The Political Economy Process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Body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23AD2B-7160-5BAE-8A3A-0AA8E9E64819}"/>
              </a:ext>
            </a:extLst>
          </p:cNvPr>
          <p:cNvSpPr txBox="1"/>
          <p:nvPr/>
        </p:nvSpPr>
        <p:spPr>
          <a:xfrm>
            <a:off x="22417" y="2689423"/>
            <a:ext cx="2462534" cy="160499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Political </a:t>
            </a:r>
          </a:p>
          <a:p>
            <a:pPr algn="ctr">
              <a:lnSpc>
                <a:spcPct val="150000"/>
              </a:lnSpc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Institutions</a:t>
            </a:r>
          </a:p>
          <a:p>
            <a:pPr algn="ctr">
              <a:lnSpc>
                <a:spcPct val="150000"/>
              </a:lnSpc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(rules &amp; constraints)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CAFC9ED-04EC-6520-9595-6C45F517A263}"/>
              </a:ext>
            </a:extLst>
          </p:cNvPr>
          <p:cNvSpPr txBox="1"/>
          <p:nvPr/>
        </p:nvSpPr>
        <p:spPr>
          <a:xfrm>
            <a:off x="3018155" y="2686442"/>
            <a:ext cx="2749471" cy="160499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Political </a:t>
            </a:r>
          </a:p>
          <a:p>
            <a:pPr algn="ctr">
              <a:lnSpc>
                <a:spcPct val="150000"/>
              </a:lnSpc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Incentives</a:t>
            </a:r>
          </a:p>
          <a:p>
            <a:pPr algn="ctr">
              <a:lnSpc>
                <a:spcPct val="150000"/>
              </a:lnSpc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(how to stay in power)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84D7BA9-6E6F-0390-C72F-05241E9CA559}"/>
              </a:ext>
            </a:extLst>
          </p:cNvPr>
          <p:cNvSpPr txBox="1"/>
          <p:nvPr/>
        </p:nvSpPr>
        <p:spPr>
          <a:xfrm>
            <a:off x="6300831" y="2686442"/>
            <a:ext cx="2749471" cy="160499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Economic </a:t>
            </a:r>
          </a:p>
          <a:p>
            <a:pPr algn="ctr">
              <a:lnSpc>
                <a:spcPct val="150000"/>
              </a:lnSpc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Policies</a:t>
            </a:r>
          </a:p>
          <a:p>
            <a:pPr algn="ctr">
              <a:lnSpc>
                <a:spcPct val="150000"/>
              </a:lnSpc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(shaped by incentives)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4B6F186-B6CE-9453-1A66-EDF07B247780}"/>
              </a:ext>
            </a:extLst>
          </p:cNvPr>
          <p:cNvSpPr txBox="1"/>
          <p:nvPr/>
        </p:nvSpPr>
        <p:spPr>
          <a:xfrm>
            <a:off x="9536914" y="2689421"/>
            <a:ext cx="2655086" cy="160499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Economic </a:t>
            </a:r>
          </a:p>
          <a:p>
            <a:pPr algn="ctr">
              <a:lnSpc>
                <a:spcPct val="150000"/>
              </a:lnSpc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Outcomes</a:t>
            </a:r>
          </a:p>
          <a:p>
            <a:pPr algn="ctr">
              <a:lnSpc>
                <a:spcPct val="150000"/>
              </a:lnSpc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(growth, stability, etc.)</a:t>
            </a:r>
          </a:p>
        </p:txBody>
      </p:sp>
      <p:sp>
        <p:nvSpPr>
          <p:cNvPr id="20" name="Arrow: U-Turn 19">
            <a:extLst>
              <a:ext uri="{FF2B5EF4-FFF2-40B4-BE49-F238E27FC236}">
                <a16:creationId xmlns:a16="http://schemas.microsoft.com/office/drawing/2014/main" id="{6F08F289-9F8E-5C25-A7E9-76CEBD6D1A9B}"/>
              </a:ext>
            </a:extLst>
          </p:cNvPr>
          <p:cNvSpPr/>
          <p:nvPr/>
        </p:nvSpPr>
        <p:spPr>
          <a:xfrm>
            <a:off x="1168400" y="1384300"/>
            <a:ext cx="3454400" cy="1302142"/>
          </a:xfrm>
          <a:prstGeom prst="uturnArrow">
            <a:avLst>
              <a:gd name="adj1" fmla="val 19084"/>
              <a:gd name="adj2" fmla="val 25000"/>
              <a:gd name="adj3" fmla="val 27613"/>
              <a:gd name="adj4" fmla="val 43750"/>
              <a:gd name="adj5" fmla="val 100000"/>
            </a:avLst>
          </a:prstGeom>
          <a:solidFill>
            <a:srgbClr val="57068C"/>
          </a:solidFill>
          <a:ln w="3175">
            <a:solidFill>
              <a:srgbClr val="57068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Arrow: U-Turn 20">
            <a:extLst>
              <a:ext uri="{FF2B5EF4-FFF2-40B4-BE49-F238E27FC236}">
                <a16:creationId xmlns:a16="http://schemas.microsoft.com/office/drawing/2014/main" id="{8CB88E1A-8C8E-364B-6160-D3A4513E9AE7}"/>
              </a:ext>
            </a:extLst>
          </p:cNvPr>
          <p:cNvSpPr/>
          <p:nvPr/>
        </p:nvSpPr>
        <p:spPr>
          <a:xfrm flipV="1">
            <a:off x="4051300" y="4291433"/>
            <a:ext cx="3795990" cy="1302142"/>
          </a:xfrm>
          <a:prstGeom prst="uturnArrow">
            <a:avLst>
              <a:gd name="adj1" fmla="val 19084"/>
              <a:gd name="adj2" fmla="val 25000"/>
              <a:gd name="adj3" fmla="val 27613"/>
              <a:gd name="adj4" fmla="val 43750"/>
              <a:gd name="adj5" fmla="val 100000"/>
            </a:avLst>
          </a:prstGeom>
          <a:solidFill>
            <a:srgbClr val="57068C"/>
          </a:solidFill>
          <a:ln w="3175">
            <a:solidFill>
              <a:srgbClr val="57068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Arrow: U-Turn 21">
            <a:extLst>
              <a:ext uri="{FF2B5EF4-FFF2-40B4-BE49-F238E27FC236}">
                <a16:creationId xmlns:a16="http://schemas.microsoft.com/office/drawing/2014/main" id="{6DAFDF4D-799E-64BC-E24E-DDB8ABF77CCE}"/>
              </a:ext>
            </a:extLst>
          </p:cNvPr>
          <p:cNvSpPr/>
          <p:nvPr/>
        </p:nvSpPr>
        <p:spPr>
          <a:xfrm>
            <a:off x="7675566" y="1384300"/>
            <a:ext cx="3454400" cy="1302142"/>
          </a:xfrm>
          <a:prstGeom prst="uturnArrow">
            <a:avLst>
              <a:gd name="adj1" fmla="val 19084"/>
              <a:gd name="adj2" fmla="val 25000"/>
              <a:gd name="adj3" fmla="val 27613"/>
              <a:gd name="adj4" fmla="val 43750"/>
              <a:gd name="adj5" fmla="val 100000"/>
            </a:avLst>
          </a:prstGeom>
          <a:solidFill>
            <a:srgbClr val="57068C"/>
          </a:solidFill>
          <a:ln w="3175">
            <a:solidFill>
              <a:srgbClr val="57068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89C1D69-74E9-8BA7-76EA-6FC4DD66DA80}"/>
              </a:ext>
            </a:extLst>
          </p:cNvPr>
          <p:cNvCxnSpPr>
            <a:stCxn id="11" idx="2"/>
          </p:cNvCxnSpPr>
          <p:nvPr/>
        </p:nvCxnSpPr>
        <p:spPr>
          <a:xfrm>
            <a:off x="10864457" y="4294412"/>
            <a:ext cx="0" cy="2061938"/>
          </a:xfrm>
          <a:prstGeom prst="line">
            <a:avLst/>
          </a:prstGeom>
          <a:ln w="57150">
            <a:solidFill>
              <a:srgbClr val="57068C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42E0A44-DFF8-3DAA-A328-615B93A62377}"/>
              </a:ext>
            </a:extLst>
          </p:cNvPr>
          <p:cNvCxnSpPr>
            <a:cxnSpLocks/>
          </p:cNvCxnSpPr>
          <p:nvPr/>
        </p:nvCxnSpPr>
        <p:spPr>
          <a:xfrm flipH="1">
            <a:off x="1253684" y="6356350"/>
            <a:ext cx="9610773" cy="0"/>
          </a:xfrm>
          <a:prstGeom prst="line">
            <a:avLst/>
          </a:prstGeom>
          <a:ln w="57150">
            <a:solidFill>
              <a:srgbClr val="57068C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29B91B1-42AD-9293-C896-C6EDF4BC0049}"/>
              </a:ext>
            </a:extLst>
          </p:cNvPr>
          <p:cNvCxnSpPr>
            <a:cxnSpLocks/>
            <a:endCxn id="8" idx="2"/>
          </p:cNvCxnSpPr>
          <p:nvPr/>
        </p:nvCxnSpPr>
        <p:spPr>
          <a:xfrm flipV="1">
            <a:off x="1253684" y="4294414"/>
            <a:ext cx="0" cy="2061936"/>
          </a:xfrm>
          <a:prstGeom prst="straightConnector1">
            <a:avLst/>
          </a:prstGeom>
          <a:ln w="57150">
            <a:solidFill>
              <a:srgbClr val="57068C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1764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20" grpId="0" animBg="1"/>
      <p:bldP spid="21" grpId="0" animBg="1"/>
      <p:bldP spid="22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C75D2C-A5B9-AA5E-3921-D55158C0F8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048B2B-A681-DAFE-4B32-F00CA7E71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A1D686-71A7-01BB-19D4-D40E830309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940E1F-C682-37A3-ECC9-CCD24641CA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98C8A-6F2F-445D-A493-300475D44FC8}" type="slidenum">
              <a:rPr lang="en-US" altLang="en-US" smtClean="0"/>
              <a:pPr/>
              <a:t>37</a:t>
            </a:fld>
            <a:endParaRPr lang="en-US" alt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6D82719-D723-8485-ECBE-CB88393971E7}"/>
              </a:ext>
            </a:extLst>
          </p:cNvPr>
          <p:cNvGrpSpPr/>
          <p:nvPr/>
        </p:nvGrpSpPr>
        <p:grpSpPr>
          <a:xfrm>
            <a:off x="130628" y="0"/>
            <a:ext cx="4456309" cy="6395775"/>
            <a:chOff x="1177907" y="231113"/>
            <a:chExt cx="4456309" cy="639577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ABD9920-A82E-0BAA-6FE6-5C236A4F99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77907" y="1356528"/>
              <a:ext cx="4454791" cy="5270360"/>
            </a:xfrm>
            <a:prstGeom prst="rect">
              <a:avLst/>
            </a:prstGeom>
          </p:spPr>
        </p:pic>
        <p:pic>
          <p:nvPicPr>
            <p:cNvPr id="8194" name="Picture 2" descr="New York Times / NYTimes.com | Emory Libraries">
              <a:extLst>
                <a:ext uri="{FF2B5EF4-FFF2-40B4-BE49-F238E27FC236}">
                  <a16:creationId xmlns:a16="http://schemas.microsoft.com/office/drawing/2014/main" id="{C15578AE-2209-4755-7B02-97CDF27798D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7907" y="231113"/>
              <a:ext cx="4456309" cy="10450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6E3B6B20-CAC8-2B6A-A1DC-846A38908E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4084" y="0"/>
            <a:ext cx="7057916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248569D-116D-30C6-B374-0263DCD0D997}"/>
              </a:ext>
            </a:extLst>
          </p:cNvPr>
          <p:cNvSpPr/>
          <p:nvPr/>
        </p:nvSpPr>
        <p:spPr>
          <a:xfrm>
            <a:off x="242888" y="1125415"/>
            <a:ext cx="828675" cy="3604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E21075B-39BE-62CC-A92D-8B5E69113E49}"/>
              </a:ext>
            </a:extLst>
          </p:cNvPr>
          <p:cNvSpPr/>
          <p:nvPr/>
        </p:nvSpPr>
        <p:spPr>
          <a:xfrm>
            <a:off x="5132566" y="2049340"/>
            <a:ext cx="828675" cy="3604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74491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6CB59D-CE06-19E1-73F2-9CF6FC315A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686291-8906-4A1C-2AB0-444156D39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FFB611-E8A5-1064-CBF1-38606F8FA5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8DC93E-F87C-EA30-964E-9E930E943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98C8A-6F2F-445D-A493-300475D44FC8}" type="slidenum">
              <a:rPr lang="en-US" altLang="en-US" smtClean="0"/>
              <a:pPr/>
              <a:t>38</a:t>
            </a:fld>
            <a:endParaRPr lang="en-US" altLang="en-US"/>
          </a:p>
        </p:txBody>
      </p:sp>
      <p:graphicFrame>
        <p:nvGraphicFramePr>
          <p:cNvPr id="5" name="Group 49">
            <a:extLst>
              <a:ext uri="{FF2B5EF4-FFF2-40B4-BE49-F238E27FC236}">
                <a16:creationId xmlns:a16="http://schemas.microsoft.com/office/drawing/2014/main" id="{B9E33A70-A757-8F3A-AD3B-F5E366AC587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05919112"/>
              </p:ext>
            </p:extLst>
          </p:nvPr>
        </p:nvGraphicFramePr>
        <p:xfrm>
          <a:off x="842962" y="519112"/>
          <a:ext cx="10587040" cy="5553075"/>
        </p:xfrm>
        <a:graphic>
          <a:graphicData uri="http://schemas.openxmlformats.org/drawingml/2006/table">
            <a:tbl>
              <a:tblPr/>
              <a:tblGrid>
                <a:gridCol w="21174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174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4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174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117408">
                  <a:extLst>
                    <a:ext uri="{9D8B030D-6E8A-4147-A177-3AD203B41FA5}">
                      <a16:colId xmlns:a16="http://schemas.microsoft.com/office/drawing/2014/main" val="3324193156"/>
                    </a:ext>
                  </a:extLst>
                </a:gridCol>
              </a:tblGrid>
              <a:tr h="101961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3" marB="4572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Mercantilism</a:t>
                      </a:r>
                    </a:p>
                  </a:txBody>
                  <a:tcPr marT="45723" marB="457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Liberalism</a:t>
                      </a:r>
                    </a:p>
                  </a:txBody>
                  <a:tcPr marT="45723" marB="457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Marxism</a:t>
                      </a:r>
                    </a:p>
                  </a:txBody>
                  <a:tcPr marT="45723" marB="457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Interest &amp; Institution</a:t>
                      </a:r>
                    </a:p>
                  </a:txBody>
                  <a:tcPr marT="45723" marB="457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3331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Most important actor</a:t>
                      </a:r>
                    </a:p>
                  </a:txBody>
                  <a:tcPr marT="45723" marB="4572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The state</a:t>
                      </a:r>
                    </a:p>
                  </a:txBody>
                  <a:tcPr marT="45723" marB="457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Individuals</a:t>
                      </a:r>
                    </a:p>
                  </a:txBody>
                  <a:tcPr marT="45723" marB="457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Capitalist class</a:t>
                      </a:r>
                    </a:p>
                  </a:txBody>
                  <a:tcPr marT="45723" marB="457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3" marB="457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3338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Role of the state</a:t>
                      </a:r>
                    </a:p>
                  </a:txBody>
                  <a:tcPr marT="45723" marB="4572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Intervene to allocate resources</a:t>
                      </a:r>
                    </a:p>
                  </a:txBody>
                  <a:tcPr marT="45723" marB="457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Property rights</a:t>
                      </a:r>
                    </a:p>
                  </a:txBody>
                  <a:tcPr marT="45723" marB="457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Protect/sustain the capitalist system</a:t>
                      </a:r>
                    </a:p>
                  </a:txBody>
                  <a:tcPr marT="45723" marB="457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3" marB="457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3338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Image of the IPE</a:t>
                      </a:r>
                    </a:p>
                  </a:txBody>
                  <a:tcPr marT="45723" marB="4572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Conflict – between states over trade</a:t>
                      </a:r>
                    </a:p>
                  </a:txBody>
                  <a:tcPr marT="45723" marB="457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Harmony</a:t>
                      </a:r>
                    </a:p>
                  </a:txBody>
                  <a:tcPr marT="45723" marB="457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Exploitation of labor</a:t>
                      </a:r>
                    </a:p>
                  </a:txBody>
                  <a:tcPr marT="45723" marB="457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3" marB="457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3338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Proper objective</a:t>
                      </a:r>
                    </a:p>
                  </a:txBody>
                  <a:tcPr marT="45723" marB="4572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Enhance national power</a:t>
                      </a:r>
                    </a:p>
                  </a:txBody>
                  <a:tcPr marT="45723" marB="457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Enhance aggregate social welfare</a:t>
                      </a:r>
                    </a:p>
                  </a:txBody>
                  <a:tcPr marT="45723" marB="457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Promote equal income distribution</a:t>
                      </a:r>
                    </a:p>
                  </a:txBody>
                  <a:tcPr marT="45723" marB="457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3" marB="457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6362689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AD94F4-93C3-EA03-A960-85B9331E26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96E62-4150-7E75-3161-ABA184121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3581B8-EEF4-06F3-19CC-3115D8E285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6F3EBB-17E2-6387-F3C3-1B12AEDFA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98C8A-6F2F-445D-A493-300475D44FC8}" type="slidenum">
              <a:rPr lang="en-US" altLang="en-US" smtClean="0"/>
              <a:pPr/>
              <a:t>39</a:t>
            </a:fld>
            <a:endParaRPr lang="en-US" altLang="en-US"/>
          </a:p>
        </p:txBody>
      </p:sp>
      <p:graphicFrame>
        <p:nvGraphicFramePr>
          <p:cNvPr id="5" name="Group 49">
            <a:extLst>
              <a:ext uri="{FF2B5EF4-FFF2-40B4-BE49-F238E27FC236}">
                <a16:creationId xmlns:a16="http://schemas.microsoft.com/office/drawing/2014/main" id="{EEA6355E-BF7B-947A-9EBB-3A1310C0252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40977541"/>
              </p:ext>
            </p:extLst>
          </p:nvPr>
        </p:nvGraphicFramePr>
        <p:xfrm>
          <a:off x="842962" y="519112"/>
          <a:ext cx="10587040" cy="5553075"/>
        </p:xfrm>
        <a:graphic>
          <a:graphicData uri="http://schemas.openxmlformats.org/drawingml/2006/table">
            <a:tbl>
              <a:tblPr/>
              <a:tblGrid>
                <a:gridCol w="21174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174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4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174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117408">
                  <a:extLst>
                    <a:ext uri="{9D8B030D-6E8A-4147-A177-3AD203B41FA5}">
                      <a16:colId xmlns:a16="http://schemas.microsoft.com/office/drawing/2014/main" val="3324193156"/>
                    </a:ext>
                  </a:extLst>
                </a:gridCol>
              </a:tblGrid>
              <a:tr h="101961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3" marB="4572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Mercantilism</a:t>
                      </a:r>
                    </a:p>
                  </a:txBody>
                  <a:tcPr marT="45723" marB="457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Liberalism</a:t>
                      </a:r>
                    </a:p>
                  </a:txBody>
                  <a:tcPr marT="45723" marB="457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Marxism</a:t>
                      </a:r>
                    </a:p>
                  </a:txBody>
                  <a:tcPr marT="45723" marB="457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Interest &amp; Institution</a:t>
                      </a:r>
                    </a:p>
                  </a:txBody>
                  <a:tcPr marT="45723" marB="457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3331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Most important actor</a:t>
                      </a:r>
                    </a:p>
                  </a:txBody>
                  <a:tcPr marT="45723" marB="4572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The state</a:t>
                      </a:r>
                    </a:p>
                  </a:txBody>
                  <a:tcPr marT="45723" marB="457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Individuals</a:t>
                      </a:r>
                    </a:p>
                  </a:txBody>
                  <a:tcPr marT="45723" marB="457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Capitalist class</a:t>
                      </a:r>
                    </a:p>
                  </a:txBody>
                  <a:tcPr marT="45723" marB="457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Winners &amp; losers</a:t>
                      </a:r>
                    </a:p>
                  </a:txBody>
                  <a:tcPr marT="45723" marB="457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3338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Role of the state</a:t>
                      </a:r>
                    </a:p>
                  </a:txBody>
                  <a:tcPr marT="45723" marB="4572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Intervene to allocate resources</a:t>
                      </a:r>
                    </a:p>
                  </a:txBody>
                  <a:tcPr marT="45723" marB="457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Property rights</a:t>
                      </a:r>
                    </a:p>
                  </a:txBody>
                  <a:tcPr marT="45723" marB="457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Protect/sustain the capitalist system</a:t>
                      </a:r>
                    </a:p>
                  </a:txBody>
                  <a:tcPr marT="45723" marB="457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Survive in office</a:t>
                      </a:r>
                    </a:p>
                  </a:txBody>
                  <a:tcPr marT="45723" marB="457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3338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Image of the IPE</a:t>
                      </a:r>
                    </a:p>
                  </a:txBody>
                  <a:tcPr marT="45723" marB="4572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Conflict – between states over trade</a:t>
                      </a:r>
                    </a:p>
                  </a:txBody>
                  <a:tcPr marT="45723" marB="457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Harmony</a:t>
                      </a:r>
                    </a:p>
                  </a:txBody>
                  <a:tcPr marT="45723" marB="457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Exploitation of labor</a:t>
                      </a:r>
                    </a:p>
                  </a:txBody>
                  <a:tcPr marT="45723" marB="457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Mix of conflict &amp; cooperation</a:t>
                      </a:r>
                    </a:p>
                  </a:txBody>
                  <a:tcPr marT="45723" marB="457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3338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Proper objective</a:t>
                      </a:r>
                    </a:p>
                  </a:txBody>
                  <a:tcPr marT="45723" marB="4572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Enhance national power</a:t>
                      </a:r>
                    </a:p>
                  </a:txBody>
                  <a:tcPr marT="45723" marB="457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Enhance aggregate social welfare</a:t>
                      </a:r>
                    </a:p>
                  </a:txBody>
                  <a:tcPr marT="45723" marB="457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Promote equal income distribution</a:t>
                      </a:r>
                    </a:p>
                  </a:txBody>
                  <a:tcPr marT="45723" marB="457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Politically constrained efficiency</a:t>
                      </a:r>
                    </a:p>
                  </a:txBody>
                  <a:tcPr marT="45723" marB="457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091137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6924AF-F952-8D6D-6B9E-3D7A25F16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46CCF6-C6FD-9EE2-ED9A-A0E580C043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547AE8-1AE7-D8FA-601D-2FF96AFFC8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98C8A-6F2F-445D-A493-300475D44FC8}" type="slidenum">
              <a:rPr lang="en-US" altLang="en-US" smtClean="0"/>
              <a:pPr/>
              <a:t>4</a:t>
            </a:fld>
            <a:endParaRPr lang="en-US" alt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87DB7E22-0C2A-8131-38D5-CF4B101372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544" y="0"/>
            <a:ext cx="457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B065E647-A588-047E-FFBB-7377C345B6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1326" y="0"/>
            <a:ext cx="457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20404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21EB4068-8980-48DB-1FA5-897A5FCC43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6330937-171F-C58C-22C8-A2EEFFB3F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C0EB6C-E2DE-6E23-398A-2645054E3C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 </a:t>
            </a:r>
          </a:p>
        </p:txBody>
      </p:sp>
      <p:sp>
        <p:nvSpPr>
          <p:cNvPr id="28676" name="Slide Number Placeholder 1">
            <a:extLst>
              <a:ext uri="{FF2B5EF4-FFF2-40B4-BE49-F238E27FC236}">
                <a16:creationId xmlns:a16="http://schemas.microsoft.com/office/drawing/2014/main" id="{C074A2EC-3BD8-0921-2CA4-A419C894F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5A1C1680-4397-45D2-8422-6312670F0C23}" type="slidenum">
              <a:rPr lang="en-US" altLang="en-US" sz="1400"/>
              <a:pPr eaLnBrk="1" hangingPunct="1">
                <a:spcBef>
                  <a:spcPct val="0"/>
                </a:spcBef>
                <a:buFontTx/>
                <a:buNone/>
              </a:pPr>
              <a:t>40</a:t>
            </a:fld>
            <a:endParaRPr lang="en-US" altLang="en-US" sz="140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40A5CD2-702D-3499-801E-39A6CA34F335}"/>
              </a:ext>
            </a:extLst>
          </p:cNvPr>
          <p:cNvSpPr/>
          <p:nvPr/>
        </p:nvSpPr>
        <p:spPr>
          <a:xfrm>
            <a:off x="0" y="0"/>
            <a:ext cx="12192000" cy="1171903"/>
          </a:xfrm>
          <a:prstGeom prst="rect">
            <a:avLst/>
          </a:prstGeom>
          <a:solidFill>
            <a:srgbClr val="57068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400" b="1" dirty="0">
                <a:ea typeface="ＭＳ Ｐゴシック" panose="020B0600070205080204" pitchFamily="34" charset="-128"/>
              </a:rPr>
              <a:t>Take-away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4F056E1F-67D8-457A-8C3A-694919B225BD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1369088"/>
            <a:ext cx="12192000" cy="4525963"/>
          </a:xfr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457200">
              <a:lnSpc>
                <a:spcPct val="150000"/>
              </a:lnSpc>
              <a:spcBef>
                <a:spcPct val="55000"/>
              </a:spcBef>
              <a:buFont typeface="Arial" panose="020B0604020202020204" pitchFamily="34" charset="0"/>
              <a:buChar char="•"/>
            </a:pPr>
            <a:r>
              <a:rPr lang="en-US" altLang="en-US" sz="2400" kern="0" dirty="0">
                <a:ea typeface="ＭＳ Ｐゴシック" panose="020B0600070205080204" pitchFamily="34" charset="-128"/>
              </a:rPr>
              <a:t>Schools of thought: Mercantilist school, Liberal school, Marxist school, Interests &amp; Institutions</a:t>
            </a:r>
          </a:p>
          <a:p>
            <a:pPr marL="800100" lvl="2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en-US" sz="2000" kern="0" dirty="0">
                <a:ea typeface="ＭＳ Ｐゴシック" panose="020B0600070205080204" pitchFamily="34" charset="-128"/>
              </a:rPr>
              <a:t>Example question? </a:t>
            </a:r>
          </a:p>
          <a:p>
            <a:pPr marL="457200" indent="-457200">
              <a:lnSpc>
                <a:spcPct val="150000"/>
              </a:lnSpc>
              <a:spcBef>
                <a:spcPct val="55000"/>
              </a:spcBef>
              <a:buFont typeface="Arial" panose="020B0604020202020204" pitchFamily="34" charset="0"/>
              <a:buChar char="•"/>
            </a:pPr>
            <a:r>
              <a:rPr lang="en-US" altLang="en-US" sz="2400" kern="0" dirty="0">
                <a:ea typeface="ＭＳ Ｐゴシック" panose="020B0600070205080204" pitchFamily="34" charset="-128"/>
              </a:rPr>
              <a:t>Ideas, interests, &amp; institutions</a:t>
            </a:r>
          </a:p>
          <a:p>
            <a:pPr marL="457200" indent="-457200">
              <a:lnSpc>
                <a:spcPct val="150000"/>
              </a:lnSpc>
              <a:spcBef>
                <a:spcPct val="55000"/>
              </a:spcBef>
              <a:buFont typeface="Arial" panose="020B0604020202020204" pitchFamily="34" charset="0"/>
              <a:buChar char="•"/>
            </a:pPr>
            <a:r>
              <a:rPr lang="en-US" altLang="en-US" sz="2400" kern="0" dirty="0">
                <a:ea typeface="ＭＳ Ｐゴシック" panose="020B0600070205080204" pitchFamily="34" charset="-128"/>
              </a:rPr>
              <a:t>Factors vs. sectors (more on this later)</a:t>
            </a:r>
          </a:p>
          <a:p>
            <a:pPr marL="457200" indent="-457200">
              <a:lnSpc>
                <a:spcPct val="150000"/>
              </a:lnSpc>
              <a:spcBef>
                <a:spcPct val="55000"/>
              </a:spcBef>
              <a:buFont typeface="Arial" panose="020B0604020202020204" pitchFamily="34" charset="0"/>
              <a:buChar char="•"/>
            </a:pPr>
            <a:r>
              <a:rPr lang="en-US" altLang="en-US" sz="2400" kern="0" dirty="0">
                <a:ea typeface="ＭＳ Ｐゴシック" panose="020B0600070205080204" pitchFamily="34" charset="-128"/>
              </a:rPr>
              <a:t>Why institutions matter</a:t>
            </a:r>
          </a:p>
          <a:p>
            <a:pPr marL="800100" lvl="2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en-US" sz="2000" kern="0" dirty="0">
                <a:ea typeface="ＭＳ Ｐゴシック" panose="020B0600070205080204" pitchFamily="34" charset="-128"/>
              </a:rPr>
              <a:t>Institutions shape leader-incentives</a:t>
            </a:r>
          </a:p>
        </p:txBody>
      </p:sp>
    </p:spTree>
    <p:extLst>
      <p:ext uri="{BB962C8B-B14F-4D97-AF65-F5344CB8AC3E}">
        <p14:creationId xmlns:p14="http://schemas.microsoft.com/office/powerpoint/2010/main" val="992496733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76B1215-2532-4113-7857-5901E64D0A36}"/>
              </a:ext>
            </a:extLst>
          </p:cNvPr>
          <p:cNvSpPr txBox="1"/>
          <p:nvPr/>
        </p:nvSpPr>
        <p:spPr>
          <a:xfrm>
            <a:off x="0" y="628783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Thank You!</a:t>
            </a:r>
            <a:endParaRPr lang="en-US" sz="5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1026" name="Picture 2" descr="thanks mascot Sticker by NYU Shanghai">
            <a:extLst>
              <a:ext uri="{FF2B5EF4-FFF2-40B4-BE49-F238E27FC236}">
                <a16:creationId xmlns:a16="http://schemas.microsoft.com/office/drawing/2014/main" id="{5EEDBC77-B72D-9701-8828-5835ADA306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2596" y="1512175"/>
            <a:ext cx="3486807" cy="3486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06914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DDD95-D037-AC1F-3F55-D97A933F3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E96DD6-26EC-F146-DB8C-0202422073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F7EF7C-65BA-1901-ED95-F51E83A1F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98C8A-6F2F-445D-A493-300475D44FC8}" type="slidenum">
              <a:rPr lang="en-US" altLang="en-US" smtClean="0"/>
              <a:pPr/>
              <a:t>5</a:t>
            </a:fld>
            <a:endParaRPr lang="en-US" altLang="en-US"/>
          </a:p>
        </p:txBody>
      </p:sp>
      <p:pic>
        <p:nvPicPr>
          <p:cNvPr id="6146" name="Picture 2" descr="Solar array on the roof of Bobst library with city views">
            <a:extLst>
              <a:ext uri="{FF2B5EF4-FFF2-40B4-BE49-F238E27FC236}">
                <a16:creationId xmlns:a16="http://schemas.microsoft.com/office/drawing/2014/main" id="{41DEEB33-2734-756F-2CBB-E42046BFE1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392" y="535379"/>
            <a:ext cx="8680862" cy="5787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DB98038-6134-92CB-72C8-3894FE4060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34883" y="1680605"/>
            <a:ext cx="3133725" cy="316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056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F3BCD-6E19-9AF0-0A1E-7D18F08D29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2E728F-DC16-062A-B326-0079BDD0F1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703D0D-DCAA-D052-7522-17EC2DB48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98C8A-6F2F-445D-A493-300475D44FC8}" type="slidenum">
              <a:rPr lang="en-US" altLang="en-US" smtClean="0"/>
              <a:pPr/>
              <a:t>6</a:t>
            </a:fld>
            <a:endParaRPr lang="en-US" altLang="en-US"/>
          </a:p>
        </p:txBody>
      </p:sp>
      <p:pic>
        <p:nvPicPr>
          <p:cNvPr id="7170" name="Picture 2" descr="Solar module prices by manufacturing location">
            <a:extLst>
              <a:ext uri="{FF2B5EF4-FFF2-40B4-BE49-F238E27FC236}">
                <a16:creationId xmlns:a16="http://schemas.microsoft.com/office/drawing/2014/main" id="{C6CF4DEC-DEE9-945E-0BBA-5FCA5FC48D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9105" y="1171903"/>
            <a:ext cx="7913790" cy="5272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0BD84A0-5394-05A1-C87A-3A335F7879ED}"/>
              </a:ext>
            </a:extLst>
          </p:cNvPr>
          <p:cNvSpPr/>
          <p:nvPr/>
        </p:nvSpPr>
        <p:spPr>
          <a:xfrm>
            <a:off x="0" y="0"/>
            <a:ext cx="12192000" cy="1171903"/>
          </a:xfrm>
          <a:prstGeom prst="rect">
            <a:avLst/>
          </a:prstGeom>
          <a:solidFill>
            <a:srgbClr val="57068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latin typeface="Arial" panose="020B0604020202020204" pitchFamily="34" charset="0"/>
                <a:cs typeface="Arial" panose="020B0604020202020204" pitchFamily="34" charset="0"/>
              </a:rPr>
              <a:t>Chinese Solar Panels Are Much Cheaper</a:t>
            </a:r>
          </a:p>
        </p:txBody>
      </p:sp>
    </p:spTree>
    <p:extLst>
      <p:ext uri="{BB962C8B-B14F-4D97-AF65-F5344CB8AC3E}">
        <p14:creationId xmlns:p14="http://schemas.microsoft.com/office/powerpoint/2010/main" val="17572873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8AF902-958C-20C7-07D2-801E02F168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940C66-FF08-CFDF-B0BA-2D86CF0EFA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16BD5A-F6FC-7198-0AB6-0FF599E7F0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98C8A-6F2F-445D-A493-300475D44FC8}" type="slidenum">
              <a:rPr lang="en-US" altLang="en-US" smtClean="0"/>
              <a:pPr/>
              <a:t>7</a:t>
            </a:fld>
            <a:endParaRPr lang="en-US" alt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7253BE0-838C-CF52-C65F-E9A5E76585A7}"/>
              </a:ext>
            </a:extLst>
          </p:cNvPr>
          <p:cNvGrpSpPr/>
          <p:nvPr/>
        </p:nvGrpSpPr>
        <p:grpSpPr>
          <a:xfrm>
            <a:off x="130628" y="0"/>
            <a:ext cx="4456309" cy="6395775"/>
            <a:chOff x="1177907" y="231113"/>
            <a:chExt cx="4456309" cy="639577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5BFEC4B-44FF-CD50-0067-2E016162EF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77907" y="1356528"/>
              <a:ext cx="4454791" cy="5270360"/>
            </a:xfrm>
            <a:prstGeom prst="rect">
              <a:avLst/>
            </a:prstGeom>
          </p:spPr>
        </p:pic>
        <p:pic>
          <p:nvPicPr>
            <p:cNvPr id="8194" name="Picture 2" descr="New York Times / NYTimes.com | Emory Libraries">
              <a:extLst>
                <a:ext uri="{FF2B5EF4-FFF2-40B4-BE49-F238E27FC236}">
                  <a16:creationId xmlns:a16="http://schemas.microsoft.com/office/drawing/2014/main" id="{F11BAC68-CE56-C431-24A9-CE137BA0FE0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7907" y="231113"/>
              <a:ext cx="4456309" cy="10450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B873F46D-EBE2-D274-1DAE-2F2DB7A138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4084" y="0"/>
            <a:ext cx="70579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661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>
          <a:extLst>
            <a:ext uri="{FF2B5EF4-FFF2-40B4-BE49-F238E27FC236}">
              <a16:creationId xmlns:a16="http://schemas.microsoft.com/office/drawing/2014/main" id="{DE588306-C48F-A481-2F88-2A3560F43A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3B284969-EBEF-3913-BA7F-5D9407F143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24101" y="2074998"/>
            <a:ext cx="1143000" cy="201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2500">
                <a:solidFill>
                  <a:srgbClr val="FFFFFF"/>
                </a:solidFill>
                <a:latin typeface="Constantia" panose="02030602050306030303" pitchFamily="18" charset="0"/>
              </a:rPr>
              <a:t>I</a:t>
            </a:r>
            <a:endParaRPr lang="en-US" altLang="en-US" sz="12500" dirty="0">
              <a:solidFill>
                <a:srgbClr val="FFFFFF"/>
              </a:solidFill>
              <a:latin typeface="Constantia" panose="02030602050306030303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E2E2DA-53D0-7FA5-D178-64CFE4FFAB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18107" y="2074998"/>
            <a:ext cx="1143000" cy="201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2500" dirty="0">
                <a:solidFill>
                  <a:srgbClr val="FFFFFF"/>
                </a:solidFill>
                <a:latin typeface="Constantia" panose="02030602050306030303" pitchFamily="18" charset="0"/>
              </a:rPr>
              <a:t>P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3987C4-5486-7061-FFC4-BCCCED4A79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57901" y="2074998"/>
            <a:ext cx="1143000" cy="201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2500" dirty="0">
                <a:solidFill>
                  <a:srgbClr val="FFFFFF"/>
                </a:solidFill>
                <a:latin typeface="Constantia" panose="02030602050306030303" pitchFamily="18" charset="0"/>
              </a:rPr>
              <a:t>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3F38AE0-238E-A0F1-0CD5-C70F93F19B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72301" y="3310073"/>
            <a:ext cx="16764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2000">
                <a:solidFill>
                  <a:srgbClr val="FFFFFF"/>
                </a:solidFill>
                <a:latin typeface="Constantia" panose="02030602050306030303" pitchFamily="18" charset="0"/>
              </a:rPr>
              <a:t>conomy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CB975EC-0CA7-AEDD-DF45-1604816B11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51507" y="3310073"/>
            <a:ext cx="16764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2000" dirty="0" err="1">
                <a:solidFill>
                  <a:srgbClr val="FFFFFF"/>
                </a:solidFill>
                <a:latin typeface="Constantia" panose="02030602050306030303" pitchFamily="18" charset="0"/>
              </a:rPr>
              <a:t>olitical</a:t>
            </a:r>
            <a:endParaRPr lang="en-US" altLang="en-US" sz="2000" dirty="0">
              <a:solidFill>
                <a:srgbClr val="FFFFFF"/>
              </a:solidFill>
              <a:latin typeface="Constantia" panose="02030602050306030303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59606E5-3156-50F2-1870-EE8DE3BF0B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22576" y="3310073"/>
            <a:ext cx="16764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2000" dirty="0" err="1">
                <a:solidFill>
                  <a:srgbClr val="FFFFFF"/>
                </a:solidFill>
                <a:latin typeface="Constantia" panose="02030602050306030303" pitchFamily="18" charset="0"/>
              </a:rPr>
              <a:t>nternational</a:t>
            </a:r>
            <a:endParaRPr lang="en-US" altLang="en-US" sz="2000" dirty="0">
              <a:solidFill>
                <a:srgbClr val="FFFFFF"/>
              </a:solidFill>
              <a:latin typeface="Constantia" panose="02030602050306030303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A45B21-F6D2-E51F-5851-C740CC9C61D7}"/>
              </a:ext>
            </a:extLst>
          </p:cNvPr>
          <p:cNvSpPr txBox="1"/>
          <p:nvPr/>
        </p:nvSpPr>
        <p:spPr>
          <a:xfrm>
            <a:off x="3281498" y="750281"/>
            <a:ext cx="5629003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sz="4400" b="1" dirty="0">
                <a:solidFill>
                  <a:srgbClr val="FFFFFF"/>
                </a:solidFill>
                <a:latin typeface="Constantia" panose="02030602050306030303" pitchFamily="18" charset="0"/>
              </a:rPr>
              <a:t>What is</a:t>
            </a:r>
            <a:endParaRPr lang="en-US" sz="4400" b="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F9F31F-C232-E274-7B8B-13C4B46AB8FD}"/>
              </a:ext>
            </a:extLst>
          </p:cNvPr>
          <p:cNvSpPr txBox="1">
            <a:spLocks noChangeArrowheads="1"/>
          </p:cNvSpPr>
          <p:nvPr/>
        </p:nvSpPr>
        <p:spPr>
          <a:xfrm>
            <a:off x="3314700" y="4250289"/>
            <a:ext cx="5595801" cy="1490178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200000"/>
              </a:lnSpc>
            </a:pPr>
            <a:r>
              <a:rPr lang="en-US" altLang="en-US" sz="2400" kern="0" dirty="0">
                <a:solidFill>
                  <a:schemeClr val="bg1"/>
                </a:solidFill>
                <a:latin typeface="Constantia" panose="02030602050306030303" pitchFamily="18" charset="0"/>
                <a:ea typeface="ＭＳ Ｐゴシック" panose="020B0600070205080204" pitchFamily="34" charset="-128"/>
              </a:rPr>
              <a:t>READING ASSIGNMENT: </a:t>
            </a:r>
          </a:p>
          <a:p>
            <a:pPr algn="ctr">
              <a:lnSpc>
                <a:spcPct val="200000"/>
              </a:lnSpc>
            </a:pPr>
            <a:r>
              <a:rPr lang="en-US" altLang="en-US" sz="2400" kern="0" dirty="0">
                <a:solidFill>
                  <a:schemeClr val="bg1"/>
                </a:solidFill>
                <a:latin typeface="Constantia" panose="02030602050306030303" pitchFamily="18" charset="0"/>
                <a:ea typeface="ＭＳ Ｐゴシック" panose="020B0600070205080204" pitchFamily="34" charset="-128"/>
              </a:rPr>
              <a:t>Oatley Chapter 1</a:t>
            </a:r>
            <a:endParaRPr lang="fr-FR" altLang="en-US" sz="2400" kern="0" dirty="0">
              <a:solidFill>
                <a:schemeClr val="bg1"/>
              </a:solidFill>
              <a:latin typeface="Constantia" panose="02030602050306030303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905246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>
          <a:extLst>
            <a:ext uri="{FF2B5EF4-FFF2-40B4-BE49-F238E27FC236}">
              <a16:creationId xmlns:a16="http://schemas.microsoft.com/office/drawing/2014/main" id="{5F260751-E58F-C0C3-8AA9-C38791325E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18B8336-9F30-D68D-251B-F988A21CE2E7}"/>
              </a:ext>
            </a:extLst>
          </p:cNvPr>
          <p:cNvSpPr txBox="1"/>
          <p:nvPr/>
        </p:nvSpPr>
        <p:spPr>
          <a:xfrm>
            <a:off x="1" y="345921"/>
            <a:ext cx="12191999" cy="52495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800" b="1" dirty="0">
                <a:solidFill>
                  <a:srgbClr val="FFFFFF"/>
                </a:solidFill>
                <a:latin typeface="Constantia" panose="02030602050306030303" pitchFamily="18" charset="0"/>
              </a:rPr>
              <a:t>Explanatory:</a:t>
            </a:r>
          </a:p>
          <a:p>
            <a:pPr>
              <a:lnSpc>
                <a:spcPct val="200000"/>
              </a:lnSpc>
            </a:pPr>
            <a:r>
              <a:rPr lang="en-US" altLang="zh-CN" sz="2800" dirty="0">
                <a:solidFill>
                  <a:srgbClr val="FFFFFF"/>
                </a:solidFill>
                <a:latin typeface="Constantia" panose="02030602050306030303" pitchFamily="18" charset="0"/>
              </a:rPr>
              <a:t>How does the U.S. government decide to impose tariff on Chinese solar panels?</a:t>
            </a:r>
          </a:p>
          <a:p>
            <a:pPr>
              <a:lnSpc>
                <a:spcPct val="200000"/>
              </a:lnSpc>
            </a:pPr>
            <a:endParaRPr lang="en-US" altLang="zh-CN" sz="1100" dirty="0">
              <a:solidFill>
                <a:srgbClr val="FFFFFF"/>
              </a:solidFill>
              <a:latin typeface="Constantia" panose="02030602050306030303" pitchFamily="18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FFFFFF"/>
                </a:solidFill>
                <a:latin typeface="Constantia" panose="02030602050306030303" pitchFamily="18" charset="0"/>
              </a:rPr>
              <a:t>Evaluative</a:t>
            </a:r>
          </a:p>
          <a:p>
            <a:pPr>
              <a:lnSpc>
                <a:spcPct val="200000"/>
              </a:lnSpc>
            </a:pPr>
            <a:r>
              <a:rPr lang="en-US" sz="2800" dirty="0">
                <a:solidFill>
                  <a:srgbClr val="FFFFFF"/>
                </a:solidFill>
                <a:latin typeface="Constantia" panose="02030602050306030303" pitchFamily="18" charset="0"/>
              </a:rPr>
              <a:t>What are the consequences of these tariffs?</a:t>
            </a:r>
          </a:p>
          <a:p>
            <a:pPr marL="914400" lvl="1" indent="-4572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FFFFFF"/>
                </a:solidFill>
                <a:latin typeface="Constantia" panose="02030602050306030303" pitchFamily="18" charset="0"/>
              </a:rPr>
              <a:t>Welfare consequences: effects on overall societal well-being</a:t>
            </a:r>
          </a:p>
          <a:p>
            <a:pPr marL="914400" lvl="1" indent="-4572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2400" b="1" dirty="0">
                <a:solidFill>
                  <a:srgbClr val="FFFFFF"/>
                </a:solidFill>
                <a:latin typeface="Constantia" panose="02030602050306030303" pitchFamily="18" charset="0"/>
              </a:rPr>
              <a:t>Distributive</a:t>
            </a:r>
            <a:r>
              <a:rPr lang="en-US" sz="2400" dirty="0">
                <a:solidFill>
                  <a:srgbClr val="FFFFFF"/>
                </a:solidFill>
                <a:latin typeface="Constantia" panose="02030602050306030303" pitchFamily="18" charset="0"/>
              </a:rPr>
              <a:t> consequences: who gets/loses what</a:t>
            </a:r>
            <a:endParaRPr lang="en-US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AAEA8F-A4E2-6B24-AB27-F5CDD4A974E6}"/>
              </a:ext>
            </a:extLst>
          </p:cNvPr>
          <p:cNvSpPr txBox="1"/>
          <p:nvPr/>
        </p:nvSpPr>
        <p:spPr>
          <a:xfrm>
            <a:off x="7791596" y="5067899"/>
            <a:ext cx="40956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FFFFFF"/>
                </a:solidFill>
                <a:latin typeface="Constantia" panose="02030602050306030303" pitchFamily="18" charset="0"/>
              </a:rPr>
              <a:t>→ </a:t>
            </a:r>
            <a:r>
              <a:rPr lang="en-US" altLang="zh-CN" sz="2400" b="1" dirty="0">
                <a:solidFill>
                  <a:srgbClr val="FFFFFF"/>
                </a:solidFill>
                <a:latin typeface="Constantia" panose="02030602050306030303" pitchFamily="18" charset="0"/>
              </a:rPr>
              <a:t>Political Consequences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464094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theme/theme1.xml><?xml version="1.0" encoding="utf-8"?>
<a:theme xmlns:a="http://schemas.openxmlformats.org/drawingml/2006/main" name="1_NYU Master Templat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1190</TotalTime>
  <Words>1243</Words>
  <Application>Microsoft Office PowerPoint</Application>
  <PresentationFormat>Widescreen</PresentationFormat>
  <Paragraphs>321</Paragraphs>
  <Slides>41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41</vt:i4>
      </vt:variant>
    </vt:vector>
  </HeadingPairs>
  <TitlesOfParts>
    <vt:vector size="52" baseType="lpstr">
      <vt:lpstr>Arial Body</vt:lpstr>
      <vt:lpstr>ＭＳ Ｐゴシック</vt:lpstr>
      <vt:lpstr>Aptos</vt:lpstr>
      <vt:lpstr>Aptos Display</vt:lpstr>
      <vt:lpstr>Arial</vt:lpstr>
      <vt:lpstr>Century Gothic</vt:lpstr>
      <vt:lpstr>Constantia</vt:lpstr>
      <vt:lpstr>Courier New</vt:lpstr>
      <vt:lpstr>Wingdings</vt:lpstr>
      <vt:lpstr>1_NYU Master Template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Jing Qian</dc:creator>
  <cp:lastModifiedBy>Jing Qian</cp:lastModifiedBy>
  <cp:revision>70</cp:revision>
  <dcterms:created xsi:type="dcterms:W3CDTF">2025-02-03T02:24:51Z</dcterms:created>
  <dcterms:modified xsi:type="dcterms:W3CDTF">2026-01-21T04:25:41Z</dcterms:modified>
</cp:coreProperties>
</file>